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5"/>
  </p:notesMasterIdLst>
  <p:sldIdLst>
    <p:sldId id="305" r:id="rId3"/>
    <p:sldId id="308" r:id="rId4"/>
    <p:sldId id="309" r:id="rId5"/>
    <p:sldId id="315" r:id="rId6"/>
    <p:sldId id="258" r:id="rId7"/>
    <p:sldId id="259" r:id="rId8"/>
    <p:sldId id="316" r:id="rId9"/>
    <p:sldId id="266" r:id="rId10"/>
    <p:sldId id="304" r:id="rId11"/>
    <p:sldId id="310" r:id="rId12"/>
    <p:sldId id="302" r:id="rId13"/>
    <p:sldId id="267" r:id="rId14"/>
    <p:sldId id="312" r:id="rId15"/>
    <p:sldId id="272" r:id="rId16"/>
    <p:sldId id="306" r:id="rId17"/>
    <p:sldId id="307" r:id="rId18"/>
    <p:sldId id="313" r:id="rId19"/>
    <p:sldId id="268" r:id="rId20"/>
    <p:sldId id="275" r:id="rId21"/>
    <p:sldId id="299" r:id="rId22"/>
    <p:sldId id="298" r:id="rId23"/>
    <p:sldId id="314" r:id="rId24"/>
    <p:sldId id="278" r:id="rId25"/>
    <p:sldId id="279" r:id="rId26"/>
    <p:sldId id="282" r:id="rId27"/>
    <p:sldId id="283" r:id="rId28"/>
    <p:sldId id="280" r:id="rId29"/>
    <p:sldId id="281" r:id="rId30"/>
    <p:sldId id="284" r:id="rId31"/>
    <p:sldId id="289" r:id="rId32"/>
    <p:sldId id="285" r:id="rId33"/>
    <p:sldId id="286" r:id="rId34"/>
    <p:sldId id="287" r:id="rId35"/>
    <p:sldId id="317" r:id="rId36"/>
    <p:sldId id="288" r:id="rId37"/>
    <p:sldId id="290" r:id="rId38"/>
    <p:sldId id="291" r:id="rId39"/>
    <p:sldId id="292" r:id="rId40"/>
    <p:sldId id="293" r:id="rId41"/>
    <p:sldId id="296" r:id="rId42"/>
    <p:sldId id="297"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667" autoAdjust="0"/>
  </p:normalViewPr>
  <p:slideViewPr>
    <p:cSldViewPr>
      <p:cViewPr varScale="1">
        <p:scale>
          <a:sx n="72" d="100"/>
          <a:sy n="72" d="100"/>
        </p:scale>
        <p:origin x="-11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093C4-3419-4A02-8663-F5553251B29C}" type="datetimeFigureOut">
              <a:rPr lang="en-US" smtClean="0"/>
              <a:pPr/>
              <a:t>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F15C1-43E6-4A67-B1B0-6E1F2DDCFE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71A52A-4CC3-49FB-AE8D-2ABE1FC1AA5C}"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20 states have adopted 90.1-2007, the 2009 IECC equivalent</a:t>
            </a:r>
            <a:r>
              <a:rPr lang="en-US" baseline="0" dirty="0" smtClean="0"/>
              <a:t> or a more stringent standard. But you can see that over half the states and territories have adopted a less stringent standard, and that several states and territories have no statewide code at all.</a:t>
            </a:r>
          </a:p>
          <a:p>
            <a:endParaRPr lang="en-US" baseline="0" dirty="0" smtClean="0"/>
          </a:p>
          <a:p>
            <a:r>
              <a:rPr lang="en-US" baseline="0" dirty="0" smtClean="0"/>
              <a:t>Why is this bad? It makes it harder for companies to do business across state lines – you can see from the map that several states that have adopted 90.1-2007 or a more stringent standard, are bordered by states that have adopted less stringent standards.</a:t>
            </a:r>
          </a:p>
          <a:p>
            <a:endParaRPr lang="en-US" baseline="0" dirty="0" smtClean="0"/>
          </a:p>
          <a:p>
            <a:r>
              <a:rPr lang="en-US" baseline="0" dirty="0" smtClean="0"/>
              <a:t>There are more reasons than this, but the economic reason alone is pretty compelling.</a:t>
            </a:r>
            <a:endParaRPr lang="en-US" dirty="0"/>
          </a:p>
        </p:txBody>
      </p:sp>
      <p:sp>
        <p:nvSpPr>
          <p:cNvPr id="4" name="Slide Number Placeholder 3"/>
          <p:cNvSpPr>
            <a:spLocks noGrp="1"/>
          </p:cNvSpPr>
          <p:nvPr>
            <p:ph type="sldNum" sz="quarter" idx="10"/>
          </p:nvPr>
        </p:nvSpPr>
        <p:spPr/>
        <p:txBody>
          <a:bodyPr/>
          <a:lstStyle/>
          <a:p>
            <a:fld id="{AD4F15C1-43E6-4A67-B1B0-6E1F2DDCFE4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AD4F15C1-43E6-4A67-B1B0-6E1F2DDCFE47}"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4F15C1-43E6-4A67-B1B0-6E1F2DDCFE47}"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4F15C1-43E6-4A67-B1B0-6E1F2DDCFE47}"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80D07-2616-461F-B984-78AFBCD432C4}" type="slidenum">
              <a:rPr lang="en-US" smtClean="0"/>
              <a:pPr/>
              <a:t>39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1746" name="Picture 2" descr="C:\Users\Lberky\Documents\Mark's Files\ASHRAE\ASHRAE PPT Background.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4F8D51-F383-401A-AE70-DE67B80FD1D7}"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8D51-F383-401A-AE70-DE67B80FD1D7}"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8D51-F383-401A-AE70-DE67B80FD1D7}"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0C9AFB-92BF-4B2D-82CF-EA1E5215FD7B}"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C9AFB-92BF-4B2D-82CF-EA1E5215FD7B}"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C9AFB-92BF-4B2D-82CF-EA1E5215FD7B}"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0C9AFB-92BF-4B2D-82CF-EA1E5215FD7B}"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0C9AFB-92BF-4B2D-82CF-EA1E5215FD7B}" type="datetimeFigureOut">
              <a:rPr lang="en-US" smtClean="0"/>
              <a:pPr/>
              <a:t>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0C9AFB-92BF-4B2D-82CF-EA1E5215FD7B}" type="datetimeFigureOut">
              <a:rPr lang="en-US" smtClean="0"/>
              <a:pPr/>
              <a:t>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C9AFB-92BF-4B2D-82CF-EA1E5215FD7B}" type="datetimeFigureOut">
              <a:rPr lang="en-US" smtClean="0"/>
              <a:pPr/>
              <a:t>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C9AFB-92BF-4B2D-82CF-EA1E5215FD7B}"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8D51-F383-401A-AE70-DE67B80FD1D7}"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C9AFB-92BF-4B2D-82CF-EA1E5215FD7B}"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C9AFB-92BF-4B2D-82CF-EA1E5215FD7B}"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C9AFB-92BF-4B2D-82CF-EA1E5215FD7B}"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D211C-D4E1-4DE0-A9F4-31CB148E365A}"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4F8D51-F383-401A-AE70-DE67B80FD1D7}"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4F8D51-F383-401A-AE70-DE67B80FD1D7}"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F8D51-F383-401A-AE70-DE67B80FD1D7}" type="datetimeFigureOut">
              <a:rPr lang="en-US" smtClean="0"/>
              <a:pPr/>
              <a:t>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4F8D51-F383-401A-AE70-DE67B80FD1D7}" type="datetimeFigureOut">
              <a:rPr lang="en-US" smtClean="0"/>
              <a:pPr/>
              <a:t>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F8D51-F383-401A-AE70-DE67B80FD1D7}" type="datetimeFigureOut">
              <a:rPr lang="en-US" smtClean="0"/>
              <a:pPr/>
              <a:t>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F8D51-F383-401A-AE70-DE67B80FD1D7}"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F8D51-F383-401A-AE70-DE67B80FD1D7}"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B9CD2-EFC7-4EE2-840A-A9827163A40B}"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2770" name="Picture 2" descr="C:\Users\Lberky\Documents\Mark's Files\ASHRAE\ASHRAE PPT Background.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F8D51-F383-401A-AE70-DE67B80FD1D7}" type="datetimeFigureOut">
              <a:rPr lang="en-US" smtClean="0"/>
              <a:pPr/>
              <a:t>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B9CD2-EFC7-4EE2-840A-A9827163A4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C9AFB-92BF-4B2D-82CF-EA1E5215FD7B}" type="datetimeFigureOut">
              <a:rPr lang="en-US" smtClean="0"/>
              <a:pPr/>
              <a:t>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D211C-D4E1-4DE0-A9F4-31CB148E36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png"/><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buildingeq.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shrae.org/recovery" TargetMode="External"/><Relationship Id="rId2" Type="http://schemas.openxmlformats.org/officeDocument/2006/relationships/hyperlink" Target="http://www.ashrae.org/advocac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hyperlink" Target="http://www.ashrae.org/advocacy/page/1262"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p:txBody>
          <a:bodyPr>
            <a:normAutofit fontScale="90000"/>
          </a:bodyPr>
          <a:lstStyle/>
          <a:p>
            <a:pPr>
              <a:defRPr/>
            </a:pPr>
            <a:r>
              <a:rPr lang="en-US" sz="3600" b="1" dirty="0" smtClean="0">
                <a:solidFill>
                  <a:srgbClr val="009900"/>
                </a:solidFill>
                <a:effectLst>
                  <a:outerShdw blurRad="38100" dist="38100" dir="2700000" algn="tl">
                    <a:srgbClr val="C0C0C0"/>
                  </a:outerShdw>
                </a:effectLst>
              </a:rPr>
              <a:t>ASHRAE </a:t>
            </a:r>
            <a:br>
              <a:rPr lang="en-US" sz="3600" b="1" dirty="0" smtClean="0">
                <a:solidFill>
                  <a:srgbClr val="009900"/>
                </a:solidFill>
                <a:effectLst>
                  <a:outerShdw blurRad="38100" dist="38100" dir="2700000" algn="tl">
                    <a:srgbClr val="C0C0C0"/>
                  </a:outerShdw>
                </a:effectLst>
              </a:rPr>
            </a:br>
            <a:r>
              <a:rPr lang="en-US" sz="3600" b="1" dirty="0" smtClean="0">
                <a:solidFill>
                  <a:srgbClr val="009900"/>
                </a:solidFill>
                <a:effectLst>
                  <a:outerShdw blurRad="38100" dist="38100" dir="2700000" algn="tl">
                    <a:srgbClr val="C0C0C0"/>
                  </a:outerShdw>
                </a:effectLst>
              </a:rPr>
              <a:t>Government Affairs:</a:t>
            </a:r>
            <a:br>
              <a:rPr lang="en-US" sz="3600" b="1" dirty="0" smtClean="0">
                <a:solidFill>
                  <a:srgbClr val="009900"/>
                </a:solidFill>
                <a:effectLst>
                  <a:outerShdw blurRad="38100" dist="38100" dir="2700000" algn="tl">
                    <a:srgbClr val="C0C0C0"/>
                  </a:outerShdw>
                </a:effectLst>
              </a:rPr>
            </a:br>
            <a:r>
              <a:rPr lang="en-US" sz="3600" b="1" dirty="0" smtClean="0">
                <a:solidFill>
                  <a:srgbClr val="009900"/>
                </a:solidFill>
                <a:effectLst>
                  <a:outerShdw blurRad="38100" dist="38100" dir="2700000" algn="tl">
                    <a:srgbClr val="C0C0C0"/>
                  </a:outerShdw>
                </a:effectLst>
              </a:rPr>
              <a:t>Technical Expertise to Policymakers</a:t>
            </a:r>
            <a:endParaRPr lang="en-US" sz="2800" b="1" dirty="0" smtClean="0">
              <a:solidFill>
                <a:srgbClr val="0099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1371600" y="4800600"/>
            <a:ext cx="6400800" cy="1752600"/>
          </a:xfrm>
        </p:spPr>
        <p:txBody>
          <a:bodyPr/>
          <a:lstStyle/>
          <a:p>
            <a:pPr eaLnBrk="1" hangingPunct="1">
              <a:lnSpc>
                <a:spcPct val="80000"/>
              </a:lnSpc>
              <a:defRPr/>
            </a:pPr>
            <a:r>
              <a:rPr lang="en-US" sz="1800" b="1" dirty="0" smtClean="0">
                <a:solidFill>
                  <a:srgbClr val="0066CC"/>
                </a:solidFill>
                <a:effectLst>
                  <a:outerShdw blurRad="38100" dist="38100" dir="2700000" algn="tl">
                    <a:srgbClr val="C0C0C0"/>
                  </a:outerShdw>
                </a:effectLst>
              </a:rPr>
              <a:t>ASHRAE Washington Office</a:t>
            </a:r>
          </a:p>
          <a:p>
            <a:pPr eaLnBrk="1" hangingPunct="1">
              <a:lnSpc>
                <a:spcPct val="80000"/>
              </a:lnSpc>
              <a:defRPr/>
            </a:pPr>
            <a:r>
              <a:rPr lang="en-US" sz="1800" b="1" dirty="0" smtClean="0">
                <a:solidFill>
                  <a:srgbClr val="0066CC"/>
                </a:solidFill>
                <a:effectLst>
                  <a:outerShdw blurRad="38100" dist="38100" dir="2700000" algn="tl">
                    <a:srgbClr val="C0C0C0"/>
                  </a:outerShdw>
                </a:effectLst>
              </a:rPr>
              <a:t>1828 L Street, NW</a:t>
            </a:r>
          </a:p>
          <a:p>
            <a:pPr eaLnBrk="1" hangingPunct="1">
              <a:lnSpc>
                <a:spcPct val="80000"/>
              </a:lnSpc>
              <a:defRPr/>
            </a:pPr>
            <a:r>
              <a:rPr lang="en-US" sz="1800" b="1" dirty="0" smtClean="0">
                <a:solidFill>
                  <a:srgbClr val="0066CC"/>
                </a:solidFill>
                <a:effectLst>
                  <a:outerShdw blurRad="38100" dist="38100" dir="2700000" algn="tl">
                    <a:srgbClr val="C0C0C0"/>
                  </a:outerShdw>
                </a:effectLst>
              </a:rPr>
              <a:t>Suite 906</a:t>
            </a:r>
          </a:p>
          <a:p>
            <a:pPr eaLnBrk="1" hangingPunct="1">
              <a:lnSpc>
                <a:spcPct val="80000"/>
              </a:lnSpc>
              <a:defRPr/>
            </a:pPr>
            <a:r>
              <a:rPr lang="en-US" sz="1800" b="1" dirty="0" smtClean="0">
                <a:solidFill>
                  <a:srgbClr val="0066CC"/>
                </a:solidFill>
                <a:effectLst>
                  <a:outerShdw blurRad="38100" dist="38100" dir="2700000" algn="tl">
                    <a:srgbClr val="C0C0C0"/>
                  </a:outerShdw>
                </a:effectLst>
              </a:rPr>
              <a:t>Washington, DC 20036</a:t>
            </a:r>
          </a:p>
          <a:p>
            <a:pPr eaLnBrk="1" hangingPunct="1">
              <a:lnSpc>
                <a:spcPct val="80000"/>
              </a:lnSpc>
              <a:defRPr/>
            </a:pPr>
            <a:r>
              <a:rPr lang="en-US" sz="1800" b="1" dirty="0" smtClean="0">
                <a:solidFill>
                  <a:srgbClr val="0066CC"/>
                </a:solidFill>
                <a:effectLst>
                  <a:outerShdw blurRad="38100" dist="38100" dir="2700000" algn="tl">
                    <a:srgbClr val="C0C0C0"/>
                  </a:outerShdw>
                </a:effectLst>
              </a:rPr>
              <a:t>202-833-1830</a:t>
            </a:r>
          </a:p>
          <a:p>
            <a:pPr eaLnBrk="1" hangingPunct="1">
              <a:lnSpc>
                <a:spcPct val="80000"/>
              </a:lnSpc>
              <a:defRPr/>
            </a:pPr>
            <a:r>
              <a:rPr lang="en-US" sz="1800" b="1" dirty="0" smtClean="0">
                <a:solidFill>
                  <a:srgbClr val="0066CC"/>
                </a:solidFill>
                <a:effectLst>
                  <a:outerShdw blurRad="38100" dist="38100" dir="2700000" algn="tl">
                    <a:srgbClr val="C0C0C0"/>
                  </a:outerShdw>
                </a:effectLst>
              </a:rPr>
              <a:t>www.ashrae.org/advocacy</a:t>
            </a:r>
          </a:p>
        </p:txBody>
      </p:sp>
      <p:pic>
        <p:nvPicPr>
          <p:cNvPr id="12" name="Picture 10" descr="C:\Users\mames\Pictures\20061024_dougread.gif"/>
          <p:cNvPicPr>
            <a:picLocks noChangeAspect="1" noChangeArrowheads="1"/>
          </p:cNvPicPr>
          <p:nvPr/>
        </p:nvPicPr>
        <p:blipFill>
          <a:blip r:embed="rId3" cstate="print"/>
          <a:srcRect/>
          <a:stretch>
            <a:fillRect/>
          </a:stretch>
        </p:blipFill>
        <p:spPr bwMode="auto">
          <a:xfrm>
            <a:off x="38337" y="2819400"/>
            <a:ext cx="1490869" cy="1600200"/>
          </a:xfrm>
          <a:prstGeom prst="rect">
            <a:avLst/>
          </a:prstGeom>
          <a:noFill/>
        </p:spPr>
      </p:pic>
      <p:pic>
        <p:nvPicPr>
          <p:cNvPr id="13" name="Picture 8" descr="C:\Users\mames\Pictures\20100527_Mark_4150W.jpg"/>
          <p:cNvPicPr>
            <a:picLocks noChangeAspect="1" noChangeArrowheads="1"/>
          </p:cNvPicPr>
          <p:nvPr/>
        </p:nvPicPr>
        <p:blipFill>
          <a:blip r:embed="rId4" cstate="print"/>
          <a:srcRect/>
          <a:stretch>
            <a:fillRect/>
          </a:stretch>
        </p:blipFill>
        <p:spPr bwMode="auto">
          <a:xfrm>
            <a:off x="1143000" y="4495800"/>
            <a:ext cx="1600200" cy="1760220"/>
          </a:xfrm>
          <a:prstGeom prst="rect">
            <a:avLst/>
          </a:prstGeom>
          <a:noFill/>
        </p:spPr>
      </p:pic>
      <p:sp>
        <p:nvSpPr>
          <p:cNvPr id="2053" name="Text Box 5"/>
          <p:cNvSpPr txBox="1">
            <a:spLocks noChangeArrowheads="1"/>
          </p:cNvSpPr>
          <p:nvPr/>
        </p:nvSpPr>
        <p:spPr bwMode="auto">
          <a:xfrm>
            <a:off x="1143000" y="3625850"/>
            <a:ext cx="6629400" cy="738664"/>
          </a:xfrm>
          <a:prstGeom prst="rect">
            <a:avLst/>
          </a:prstGeom>
          <a:noFill/>
          <a:ln w="9525">
            <a:noFill/>
            <a:miter lim="800000"/>
            <a:headEnd/>
            <a:tailEnd/>
          </a:ln>
          <a:effectLst/>
        </p:spPr>
        <p:txBody>
          <a:bodyPr>
            <a:spAutoFit/>
          </a:bodyPr>
          <a:lstStyle/>
          <a:p>
            <a:pPr algn="ctr">
              <a:lnSpc>
                <a:spcPct val="100000"/>
              </a:lnSpc>
              <a:buFontTx/>
              <a:buNone/>
              <a:defRPr/>
            </a:pPr>
            <a:r>
              <a:rPr lang="en-US" sz="2400" b="1" dirty="0">
                <a:solidFill>
                  <a:schemeClr val="tx1"/>
                </a:solidFill>
                <a:effectLst>
                  <a:outerShdw blurRad="38100" dist="38100" dir="2700000" algn="tl">
                    <a:srgbClr val="C0C0C0"/>
                  </a:outerShdw>
                </a:effectLst>
              </a:rPr>
              <a:t>Presentation to ASHRAE </a:t>
            </a:r>
            <a:r>
              <a:rPr lang="en-US" sz="2400" b="1" dirty="0" smtClean="0">
                <a:effectLst>
                  <a:outerShdw blurRad="38100" dist="38100" dir="2700000" algn="tl">
                    <a:srgbClr val="C0C0C0"/>
                  </a:outerShdw>
                </a:effectLst>
              </a:rPr>
              <a:t>Atlanta Chapter</a:t>
            </a:r>
            <a:r>
              <a:rPr lang="en-US" sz="2400" b="1" dirty="0" smtClean="0">
                <a:solidFill>
                  <a:schemeClr val="tx1"/>
                </a:solidFill>
                <a:effectLst>
                  <a:outerShdw blurRad="38100" dist="38100" dir="2700000" algn="tl">
                    <a:srgbClr val="C0C0C0"/>
                  </a:outerShdw>
                </a:effectLst>
              </a:rPr>
              <a:t>  </a:t>
            </a:r>
            <a:endParaRPr lang="en-US" sz="2400" b="1" dirty="0">
              <a:solidFill>
                <a:schemeClr val="tx1"/>
              </a:solidFill>
              <a:effectLst>
                <a:outerShdw blurRad="38100" dist="38100" dir="2700000" algn="tl">
                  <a:srgbClr val="C0C0C0"/>
                </a:outerShdw>
              </a:effectLst>
            </a:endParaRPr>
          </a:p>
          <a:p>
            <a:pPr algn="ctr">
              <a:lnSpc>
                <a:spcPct val="100000"/>
              </a:lnSpc>
              <a:buFontTx/>
              <a:buNone/>
              <a:defRPr/>
            </a:pPr>
            <a:r>
              <a:rPr lang="en-US" b="1" dirty="0" smtClean="0">
                <a:effectLst>
                  <a:outerShdw blurRad="38100" dist="38100" dir="2700000" algn="tl">
                    <a:srgbClr val="C0C0C0"/>
                  </a:outerShdw>
                </a:effectLst>
              </a:rPr>
              <a:t>February 8</a:t>
            </a:r>
            <a:r>
              <a:rPr lang="en-US" b="1" dirty="0" smtClean="0">
                <a:solidFill>
                  <a:schemeClr val="tx1"/>
                </a:solidFill>
                <a:effectLst>
                  <a:outerShdw blurRad="38100" dist="38100" dir="2700000" algn="tl">
                    <a:srgbClr val="C0C0C0"/>
                  </a:outerShdw>
                </a:effectLst>
              </a:rPr>
              <a:t>, </a:t>
            </a:r>
            <a:r>
              <a:rPr lang="en-US" b="1" dirty="0" smtClean="0">
                <a:solidFill>
                  <a:schemeClr val="tx1"/>
                </a:solidFill>
                <a:effectLst>
                  <a:outerShdw blurRad="38100" dist="38100" dir="2700000" algn="tl">
                    <a:srgbClr val="C0C0C0"/>
                  </a:outerShdw>
                </a:effectLst>
              </a:rPr>
              <a:t>2011</a:t>
            </a:r>
            <a:endParaRPr lang="en-US" b="1" dirty="0">
              <a:solidFill>
                <a:schemeClr val="tx1"/>
              </a:solidFill>
              <a:effectLst>
                <a:outerShdw blurRad="38100" dist="38100" dir="2700000" algn="tl">
                  <a:srgbClr val="C0C0C0"/>
                </a:outerShdw>
              </a:effectLst>
            </a:endParaRPr>
          </a:p>
        </p:txBody>
      </p:sp>
      <p:pic>
        <p:nvPicPr>
          <p:cNvPr id="14" name="Picture 9" descr="C:\Users\mames\Pictures\20061103_patryan.gif"/>
          <p:cNvPicPr>
            <a:picLocks noChangeAspect="1" noChangeArrowheads="1"/>
          </p:cNvPicPr>
          <p:nvPr/>
        </p:nvPicPr>
        <p:blipFill>
          <a:blip r:embed="rId5" cstate="print"/>
          <a:srcRect/>
          <a:stretch>
            <a:fillRect/>
          </a:stretch>
        </p:blipFill>
        <p:spPr bwMode="auto">
          <a:xfrm>
            <a:off x="7105650" y="3733800"/>
            <a:ext cx="1428750" cy="1524000"/>
          </a:xfrm>
          <a:prstGeom prst="rect">
            <a:avLst/>
          </a:prstGeom>
          <a:noFill/>
        </p:spPr>
      </p:pic>
      <p:sp>
        <p:nvSpPr>
          <p:cNvPr id="15" name="TextBox 14"/>
          <p:cNvSpPr txBox="1"/>
          <p:nvPr/>
        </p:nvSpPr>
        <p:spPr>
          <a:xfrm>
            <a:off x="0" y="4419600"/>
            <a:ext cx="1676400" cy="609398"/>
          </a:xfrm>
          <a:prstGeom prst="rect">
            <a:avLst/>
          </a:prstGeom>
          <a:noFill/>
        </p:spPr>
        <p:txBody>
          <a:bodyPr wrap="square" rtlCol="0">
            <a:spAutoFit/>
          </a:bodyPr>
          <a:lstStyle/>
          <a:p>
            <a:pPr>
              <a:buNone/>
            </a:pPr>
            <a:r>
              <a:rPr lang="en-US" sz="1400" dirty="0" smtClean="0"/>
              <a:t>Doug Read, Program Director, </a:t>
            </a:r>
            <a:r>
              <a:rPr lang="en-US" sz="1400" dirty="0" err="1" smtClean="0"/>
              <a:t>Gov’t</a:t>
            </a:r>
            <a:r>
              <a:rPr lang="en-US" sz="1400" dirty="0" smtClean="0"/>
              <a:t> Affairs</a:t>
            </a:r>
            <a:endParaRPr lang="en-US" sz="1400" dirty="0"/>
          </a:p>
        </p:txBody>
      </p:sp>
      <p:sp>
        <p:nvSpPr>
          <p:cNvPr id="16" name="TextBox 15"/>
          <p:cNvSpPr txBox="1"/>
          <p:nvPr/>
        </p:nvSpPr>
        <p:spPr>
          <a:xfrm>
            <a:off x="1066800" y="6344757"/>
            <a:ext cx="1981200" cy="437043"/>
          </a:xfrm>
          <a:prstGeom prst="rect">
            <a:avLst/>
          </a:prstGeom>
          <a:noFill/>
        </p:spPr>
        <p:txBody>
          <a:bodyPr wrap="square" rtlCol="0">
            <a:spAutoFit/>
          </a:bodyPr>
          <a:lstStyle/>
          <a:p>
            <a:pPr>
              <a:buNone/>
            </a:pPr>
            <a:r>
              <a:rPr lang="en-US" sz="1400" dirty="0" smtClean="0"/>
              <a:t>Mark Ames, Manager, </a:t>
            </a:r>
            <a:r>
              <a:rPr lang="en-US" sz="1400" dirty="0" err="1" smtClean="0"/>
              <a:t>Gov’t</a:t>
            </a:r>
            <a:r>
              <a:rPr lang="en-US" sz="1400" dirty="0"/>
              <a:t> </a:t>
            </a:r>
            <a:r>
              <a:rPr lang="en-US" sz="1400" dirty="0" smtClean="0"/>
              <a:t>Affairs</a:t>
            </a:r>
            <a:endParaRPr lang="en-US" sz="1400" dirty="0"/>
          </a:p>
        </p:txBody>
      </p:sp>
      <p:sp>
        <p:nvSpPr>
          <p:cNvPr id="18" name="TextBox 17"/>
          <p:cNvSpPr txBox="1">
            <a:spLocks noChangeAspect="1"/>
          </p:cNvSpPr>
          <p:nvPr/>
        </p:nvSpPr>
        <p:spPr>
          <a:xfrm>
            <a:off x="7086600" y="5257800"/>
            <a:ext cx="1981200" cy="781752"/>
          </a:xfrm>
          <a:prstGeom prst="rect">
            <a:avLst/>
          </a:prstGeom>
          <a:noFill/>
        </p:spPr>
        <p:txBody>
          <a:bodyPr wrap="square" rtlCol="0">
            <a:spAutoFit/>
          </a:bodyPr>
          <a:lstStyle/>
          <a:p>
            <a:pPr>
              <a:buNone/>
            </a:pPr>
            <a:r>
              <a:rPr lang="en-US" sz="1400" dirty="0" smtClean="0"/>
              <a:t>Patricia Ryan, Assistant to the Director, Washington Office</a:t>
            </a:r>
            <a:endParaRPr lang="en-US" sz="1400" dirty="0"/>
          </a:p>
        </p:txBody>
      </p:sp>
      <p:pic>
        <p:nvPicPr>
          <p:cNvPr id="19" name="Picture 6" descr="topoftemplate"/>
          <p:cNvPicPr>
            <a:picLocks noChangeAspect="1" noChangeArrowheads="1"/>
          </p:cNvPicPr>
          <p:nvPr/>
        </p:nvPicPr>
        <p:blipFill>
          <a:blip r:embed="rId6" cstate="print"/>
          <a:srcRect b="22917"/>
          <a:stretch>
            <a:fillRect/>
          </a:stretch>
        </p:blipFill>
        <p:spPr bwMode="auto">
          <a:xfrm>
            <a:off x="247650" y="0"/>
            <a:ext cx="8667750" cy="2667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Federal Energy Legislation to Know from the Last (111</a:t>
            </a:r>
            <a:r>
              <a:rPr lang="en-US" baseline="30000" dirty="0" smtClean="0">
                <a:solidFill>
                  <a:schemeClr val="bg1"/>
                </a:solidFill>
                <a:effectLst>
                  <a:outerShdw blurRad="38100" dist="38100" dir="2700000" algn="tl">
                    <a:srgbClr val="000000">
                      <a:alpha val="43137"/>
                    </a:srgbClr>
                  </a:outerShdw>
                </a:effectLst>
              </a:rPr>
              <a:t>th</a:t>
            </a:r>
            <a:r>
              <a:rPr lang="en-US" dirty="0" smtClean="0">
                <a:solidFill>
                  <a:schemeClr val="bg1"/>
                </a:solidFill>
                <a:effectLst>
                  <a:outerShdw blurRad="38100" dist="38100" dir="2700000" algn="tl">
                    <a:srgbClr val="000000">
                      <a:alpha val="43137"/>
                    </a:srgbClr>
                  </a:outerShdw>
                </a:effectLst>
              </a:rPr>
              <a:t>) Congress</a:t>
            </a:r>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p:cNvSpPr>
          <p:nvPr/>
        </p:nvSpPr>
        <p:spPr bwMode="auto">
          <a:xfrm>
            <a:off x="228600" y="0"/>
            <a:ext cx="8915400" cy="5804953"/>
          </a:xfrm>
          <a:prstGeom prst="rect">
            <a:avLst/>
          </a:prstGeom>
          <a:noFill/>
          <a:ln w="25400">
            <a:noFill/>
            <a:miter lim="800000"/>
            <a:headEnd/>
            <a:tailEnd/>
          </a:ln>
        </p:spPr>
        <p:txBody>
          <a:bodyPr wrap="square" lIns="64291" tIns="32146" rIns="64291" bIns="32146">
            <a:spAutoFit/>
          </a:bodyPr>
          <a:lstStyle/>
          <a:p>
            <a:pPr algn="ctr">
              <a:defRPr/>
            </a:pPr>
            <a:endParaRPr lang="en-US" sz="300" dirty="0" smtClean="0">
              <a:solidFill>
                <a:schemeClr val="bg1"/>
              </a:solidFill>
              <a:effectLst>
                <a:outerShdw blurRad="38100" dist="38100" dir="2700000" algn="tl">
                  <a:srgbClr val="000000">
                    <a:alpha val="43137"/>
                  </a:srgbClr>
                </a:outerShdw>
              </a:effectLst>
              <a:latin typeface="+mj-lt"/>
              <a:sym typeface="Gill Sans" charset="0"/>
            </a:endParaRPr>
          </a:p>
          <a:p>
            <a:pPr algn="ctr">
              <a:defRPr/>
            </a:pPr>
            <a:r>
              <a:rPr lang="en-US" sz="3600" dirty="0" smtClean="0">
                <a:solidFill>
                  <a:schemeClr val="bg1"/>
                </a:solidFill>
                <a:effectLst>
                  <a:outerShdw blurRad="38100" dist="38100" dir="2700000" algn="tl">
                    <a:srgbClr val="000000">
                      <a:alpha val="43137"/>
                    </a:srgbClr>
                  </a:outerShdw>
                </a:effectLst>
                <a:latin typeface="+mj-lt"/>
                <a:sym typeface="Gill Sans" charset="0"/>
              </a:rPr>
              <a:t>Federal Energy Legislation (111</a:t>
            </a:r>
            <a:r>
              <a:rPr lang="en-US" sz="3600" baseline="30000" dirty="0" smtClean="0">
                <a:solidFill>
                  <a:schemeClr val="bg1"/>
                </a:solidFill>
                <a:effectLst>
                  <a:outerShdw blurRad="38100" dist="38100" dir="2700000" algn="tl">
                    <a:srgbClr val="000000">
                      <a:alpha val="43137"/>
                    </a:srgbClr>
                  </a:outerShdw>
                </a:effectLst>
                <a:latin typeface="+mj-lt"/>
                <a:sym typeface="Gill Sans" charset="0"/>
              </a:rPr>
              <a:t>th</a:t>
            </a:r>
            <a:r>
              <a:rPr lang="en-US" sz="3600" dirty="0" smtClean="0">
                <a:solidFill>
                  <a:schemeClr val="bg1"/>
                </a:solidFill>
                <a:effectLst>
                  <a:outerShdw blurRad="38100" dist="38100" dir="2700000" algn="tl">
                    <a:srgbClr val="000000">
                      <a:alpha val="43137"/>
                    </a:srgbClr>
                  </a:outerShdw>
                </a:effectLst>
                <a:latin typeface="+mj-lt"/>
                <a:sym typeface="Gill Sans" charset="0"/>
              </a:rPr>
              <a:t> Congress)</a:t>
            </a:r>
            <a:endParaRPr lang="en-US" sz="3600" dirty="0">
              <a:solidFill>
                <a:schemeClr val="bg1"/>
              </a:solidFill>
              <a:effectLst>
                <a:outerShdw blurRad="38100" dist="38100" dir="2700000" algn="tl">
                  <a:srgbClr val="000000">
                    <a:alpha val="43137"/>
                  </a:srgbClr>
                </a:outerShdw>
              </a:effectLst>
              <a:latin typeface="+mj-lt"/>
              <a:sym typeface="Gill Sans" charset="0"/>
            </a:endParaRPr>
          </a:p>
          <a:p>
            <a:pPr>
              <a:defRPr/>
            </a:pPr>
            <a:endParaRPr lang="en-US" sz="2200" dirty="0">
              <a:solidFill>
                <a:schemeClr val="bg1"/>
              </a:solidFill>
              <a:latin typeface="+mj-lt"/>
              <a:sym typeface="Gill Sans" charset="0"/>
            </a:endParaRPr>
          </a:p>
          <a:p>
            <a:pPr>
              <a:defRPr/>
            </a:pPr>
            <a:r>
              <a:rPr lang="en-US" sz="2200" dirty="0" smtClean="0">
                <a:solidFill>
                  <a:schemeClr val="bg1"/>
                </a:solidFill>
                <a:effectLst>
                  <a:outerShdw blurRad="38100" dist="38100" dir="2700000" algn="tl">
                    <a:srgbClr val="000000">
                      <a:alpha val="43137"/>
                    </a:srgbClr>
                  </a:outerShdw>
                </a:effectLst>
                <a:latin typeface="+mj-lt"/>
                <a:sym typeface="Gill Sans" charset="0"/>
              </a:rPr>
              <a:t>H.R.2454 American Clean Energy and Security Act (Rep. Waxman, D-CA; Rep. Markey, D-MA)</a:t>
            </a:r>
            <a:endParaRPr lang="en-US" sz="2200" dirty="0">
              <a:solidFill>
                <a:schemeClr val="bg1"/>
              </a:solidFill>
              <a:effectLst>
                <a:outerShdw blurRad="38100" dist="38100" dir="2700000" algn="tl">
                  <a:srgbClr val="000000">
                    <a:alpha val="43137"/>
                  </a:srgbClr>
                </a:outerShdw>
              </a:effectLst>
              <a:latin typeface="+mj-lt"/>
              <a:sym typeface="Gill Sans" charset="0"/>
            </a:endParaRPr>
          </a:p>
          <a:p>
            <a:pPr>
              <a:defRPr/>
            </a:pPr>
            <a:endParaRPr lang="en-US" sz="2200" dirty="0">
              <a:solidFill>
                <a:schemeClr val="bg1"/>
              </a:solidFill>
              <a:effectLst>
                <a:outerShdw blurRad="38100" dist="38100" dir="2700000" algn="tl">
                  <a:srgbClr val="000000">
                    <a:alpha val="43137"/>
                  </a:srgbClr>
                </a:outerShdw>
              </a:effectLst>
              <a:latin typeface="+mj-lt"/>
              <a:sym typeface="Gill Sans" charset="0"/>
            </a:endParaRPr>
          </a:p>
          <a:p>
            <a:pPr>
              <a:defRPr/>
            </a:pPr>
            <a:r>
              <a:rPr lang="en-US" sz="2200" dirty="0">
                <a:solidFill>
                  <a:schemeClr val="bg1"/>
                </a:solidFill>
                <a:effectLst>
                  <a:outerShdw blurRad="38100" dist="38100" dir="2700000" algn="tl">
                    <a:srgbClr val="000000">
                      <a:alpha val="43137"/>
                    </a:srgbClr>
                  </a:outerShdw>
                </a:effectLst>
                <a:latin typeface="+mj-lt"/>
                <a:sym typeface="Gill Sans" charset="0"/>
              </a:rPr>
              <a:t>S.1462 </a:t>
            </a:r>
            <a:r>
              <a:rPr lang="en-US" sz="2200" dirty="0" smtClean="0">
                <a:solidFill>
                  <a:schemeClr val="bg1"/>
                </a:solidFill>
                <a:effectLst>
                  <a:outerShdw blurRad="38100" dist="38100" dir="2700000" algn="tl">
                    <a:srgbClr val="000000">
                      <a:alpha val="43137"/>
                    </a:srgbClr>
                  </a:outerShdw>
                </a:effectLst>
                <a:latin typeface="+mj-lt"/>
                <a:sym typeface="Gill Sans" charset="0"/>
              </a:rPr>
              <a:t>American Clean Energy Leadership Act (Sen. Bingaman, D-NM)</a:t>
            </a:r>
            <a:endParaRPr lang="en-US" sz="2200" dirty="0">
              <a:solidFill>
                <a:schemeClr val="bg1"/>
              </a:solidFill>
              <a:effectLst>
                <a:outerShdw blurRad="38100" dist="38100" dir="2700000" algn="tl">
                  <a:srgbClr val="000000">
                    <a:alpha val="43137"/>
                  </a:srgbClr>
                </a:outerShdw>
              </a:effectLst>
              <a:latin typeface="+mj-lt"/>
              <a:sym typeface="Gill Sans" charset="0"/>
            </a:endParaRPr>
          </a:p>
          <a:p>
            <a:pPr>
              <a:defRPr/>
            </a:pPr>
            <a:endParaRPr lang="en-US" sz="2200" dirty="0">
              <a:solidFill>
                <a:schemeClr val="bg1"/>
              </a:solidFill>
              <a:effectLst>
                <a:outerShdw blurRad="38100" dist="38100" dir="2700000" algn="tl">
                  <a:srgbClr val="000000">
                    <a:alpha val="43137"/>
                  </a:srgbClr>
                </a:outerShdw>
              </a:effectLst>
              <a:latin typeface="+mj-lt"/>
              <a:sym typeface="Gill Sans" charset="0"/>
            </a:endParaRPr>
          </a:p>
          <a:p>
            <a:pPr>
              <a:buFont typeface="Wingdings" pitchFamily="2" charset="2"/>
              <a:buChar char="v"/>
              <a:defRPr/>
            </a:pPr>
            <a:r>
              <a:rPr lang="en-US" sz="2200" dirty="0" smtClean="0">
                <a:solidFill>
                  <a:schemeClr val="bg1"/>
                </a:solidFill>
                <a:effectLst>
                  <a:outerShdw blurRad="38100" dist="38100" dir="2700000" algn="tl">
                    <a:srgbClr val="000000">
                      <a:alpha val="43137"/>
                    </a:srgbClr>
                  </a:outerShdw>
                </a:effectLst>
                <a:latin typeface="+mj-lt"/>
                <a:sym typeface="Gill Sans" charset="0"/>
              </a:rPr>
              <a:t>  30</a:t>
            </a:r>
            <a:r>
              <a:rPr lang="en-US" sz="2200" dirty="0">
                <a:solidFill>
                  <a:schemeClr val="bg1"/>
                </a:solidFill>
                <a:effectLst>
                  <a:outerShdw blurRad="38100" dist="38100" dir="2700000" algn="tl">
                    <a:srgbClr val="000000">
                      <a:alpha val="43137"/>
                    </a:srgbClr>
                  </a:outerShdw>
                </a:effectLst>
                <a:latin typeface="+mj-lt"/>
                <a:sym typeface="Gill Sans" charset="0"/>
              </a:rPr>
              <a:t>% Reduction in Energy by </a:t>
            </a:r>
            <a:r>
              <a:rPr lang="en-US" sz="2200" dirty="0" smtClean="0">
                <a:solidFill>
                  <a:schemeClr val="bg1"/>
                </a:solidFill>
                <a:effectLst>
                  <a:outerShdw blurRad="38100" dist="38100" dir="2700000" algn="tl">
                    <a:srgbClr val="000000">
                      <a:alpha val="43137"/>
                    </a:srgbClr>
                  </a:outerShdw>
                </a:effectLst>
                <a:latin typeface="+mj-lt"/>
                <a:sym typeface="Gill Sans" charset="0"/>
              </a:rPr>
              <a:t>2010</a:t>
            </a:r>
            <a:endParaRPr lang="en-US" sz="2200" dirty="0">
              <a:solidFill>
                <a:schemeClr val="bg1"/>
              </a:solidFill>
              <a:effectLst>
                <a:outerShdw blurRad="38100" dist="38100" dir="2700000" algn="tl">
                  <a:srgbClr val="000000">
                    <a:alpha val="43137"/>
                  </a:srgbClr>
                </a:outerShdw>
              </a:effectLst>
              <a:latin typeface="+mj-lt"/>
              <a:sym typeface="Gill Sans" charset="0"/>
            </a:endParaRPr>
          </a:p>
          <a:p>
            <a:pPr>
              <a:buFont typeface="Wingdings" pitchFamily="2" charset="2"/>
              <a:buChar char="v"/>
              <a:defRPr/>
            </a:pPr>
            <a:r>
              <a:rPr lang="en-US" sz="2200" dirty="0" smtClean="0">
                <a:solidFill>
                  <a:schemeClr val="bg1"/>
                </a:solidFill>
                <a:effectLst>
                  <a:outerShdw blurRad="38100" dist="38100" dir="2700000" algn="tl">
                    <a:srgbClr val="000000">
                      <a:alpha val="43137"/>
                    </a:srgbClr>
                  </a:outerShdw>
                </a:effectLst>
                <a:latin typeface="+mj-lt"/>
                <a:sym typeface="Gill Sans" charset="0"/>
              </a:rPr>
              <a:t>  50</a:t>
            </a:r>
            <a:r>
              <a:rPr lang="en-US" sz="2200" dirty="0">
                <a:solidFill>
                  <a:schemeClr val="bg1"/>
                </a:solidFill>
                <a:effectLst>
                  <a:outerShdw blurRad="38100" dist="38100" dir="2700000" algn="tl">
                    <a:srgbClr val="000000">
                      <a:alpha val="43137"/>
                    </a:srgbClr>
                  </a:outerShdw>
                </a:effectLst>
                <a:latin typeface="+mj-lt"/>
                <a:sym typeface="Gill Sans" charset="0"/>
              </a:rPr>
              <a:t>% Reduction in Energy by </a:t>
            </a:r>
            <a:r>
              <a:rPr lang="en-US" sz="2200" dirty="0" smtClean="0">
                <a:solidFill>
                  <a:schemeClr val="bg1"/>
                </a:solidFill>
                <a:effectLst>
                  <a:outerShdw blurRad="38100" dist="38100" dir="2700000" algn="tl">
                    <a:srgbClr val="000000">
                      <a:alpha val="43137"/>
                    </a:srgbClr>
                  </a:outerShdw>
                </a:effectLst>
                <a:latin typeface="+mj-lt"/>
                <a:sym typeface="Gill Sans" charset="0"/>
              </a:rPr>
              <a:t>2016      </a:t>
            </a:r>
            <a:r>
              <a:rPr lang="en-US" sz="2200" dirty="0">
                <a:solidFill>
                  <a:schemeClr val="bg1"/>
                </a:solidFill>
                <a:effectLst>
                  <a:outerShdw blurRad="38100" dist="38100" dir="2700000" algn="tl">
                    <a:srgbClr val="000000">
                      <a:alpha val="43137"/>
                    </a:srgbClr>
                  </a:outerShdw>
                </a:effectLst>
                <a:latin typeface="+mj-lt"/>
                <a:sym typeface="Gill Sans" charset="0"/>
              </a:rPr>
              <a:t>Residential &amp; Commercial</a:t>
            </a:r>
          </a:p>
          <a:p>
            <a:pPr>
              <a:buFont typeface="Wingdings" pitchFamily="2" charset="2"/>
              <a:buChar char="v"/>
              <a:defRPr/>
            </a:pPr>
            <a:r>
              <a:rPr lang="en-US" sz="2200" dirty="0" smtClean="0">
                <a:solidFill>
                  <a:schemeClr val="bg1"/>
                </a:solidFill>
                <a:effectLst>
                  <a:outerShdw blurRad="38100" dist="38100" dir="2700000" algn="tl">
                    <a:srgbClr val="000000">
                      <a:alpha val="43137"/>
                    </a:srgbClr>
                  </a:outerShdw>
                </a:effectLst>
                <a:latin typeface="+mj-lt"/>
                <a:sym typeface="Gill Sans" charset="0"/>
              </a:rPr>
              <a:t>  75</a:t>
            </a:r>
            <a:r>
              <a:rPr lang="en-US" sz="2200" dirty="0">
                <a:solidFill>
                  <a:schemeClr val="bg1"/>
                </a:solidFill>
                <a:effectLst>
                  <a:outerShdw blurRad="38100" dist="38100" dir="2700000" algn="tl">
                    <a:srgbClr val="000000">
                      <a:alpha val="43137"/>
                    </a:srgbClr>
                  </a:outerShdw>
                </a:effectLst>
                <a:latin typeface="+mj-lt"/>
                <a:sym typeface="Gill Sans" charset="0"/>
              </a:rPr>
              <a:t>% Reduction in Energy by </a:t>
            </a:r>
            <a:r>
              <a:rPr lang="en-US" sz="2200" dirty="0" smtClean="0">
                <a:solidFill>
                  <a:schemeClr val="bg1"/>
                </a:solidFill>
                <a:effectLst>
                  <a:outerShdw blurRad="38100" dist="38100" dir="2700000" algn="tl">
                    <a:srgbClr val="000000">
                      <a:alpha val="43137"/>
                    </a:srgbClr>
                  </a:outerShdw>
                </a:effectLst>
                <a:latin typeface="+mj-lt"/>
                <a:sym typeface="Gill Sans" charset="0"/>
              </a:rPr>
              <a:t>2021</a:t>
            </a:r>
          </a:p>
          <a:p>
            <a:pPr>
              <a:defRPr/>
            </a:pPr>
            <a:endParaRPr lang="en-US" sz="2200" dirty="0" smtClean="0">
              <a:solidFill>
                <a:schemeClr val="bg1"/>
              </a:solidFill>
              <a:effectLst>
                <a:outerShdw blurRad="38100" dist="38100" dir="2700000" algn="tl">
                  <a:srgbClr val="000000">
                    <a:alpha val="43137"/>
                  </a:srgbClr>
                </a:outerShdw>
              </a:effectLst>
              <a:latin typeface="+mj-lt"/>
              <a:sym typeface="Gill Sans" charset="0"/>
            </a:endParaRPr>
          </a:p>
          <a:p>
            <a:pPr>
              <a:defRPr/>
            </a:pPr>
            <a:r>
              <a:rPr lang="en-US" sz="2200" dirty="0" smtClean="0">
                <a:solidFill>
                  <a:schemeClr val="bg1"/>
                </a:solidFill>
                <a:effectLst>
                  <a:outerShdw blurRad="38100" dist="38100" dir="2700000" algn="tl">
                    <a:srgbClr val="000000">
                      <a:alpha val="43137"/>
                    </a:srgbClr>
                  </a:outerShdw>
                </a:effectLst>
                <a:latin typeface="+mj-lt"/>
                <a:sym typeface="Gill Sans" charset="0"/>
              </a:rPr>
              <a:t>S.3464 Practical Energy &amp; Climate Plan (Sen. Lugar, R-IN)</a:t>
            </a:r>
          </a:p>
          <a:p>
            <a:pPr>
              <a:buFont typeface="Wingdings" pitchFamily="2" charset="2"/>
              <a:buChar char="v"/>
              <a:defRPr/>
            </a:pPr>
            <a:r>
              <a:rPr lang="en-US" sz="2200" dirty="0" smtClean="0">
                <a:solidFill>
                  <a:schemeClr val="bg1"/>
                </a:solidFill>
                <a:effectLst>
                  <a:outerShdw blurRad="38100" dist="38100" dir="2700000" algn="tl">
                    <a:srgbClr val="000000">
                      <a:alpha val="43137"/>
                    </a:srgbClr>
                  </a:outerShdw>
                </a:effectLst>
                <a:latin typeface="+mj-lt"/>
                <a:sym typeface="Gill Sans" charset="0"/>
              </a:rPr>
              <a:t>  30% Reduction in Energy by 2012</a:t>
            </a:r>
          </a:p>
          <a:p>
            <a:pPr>
              <a:buFont typeface="Wingdings" pitchFamily="2" charset="2"/>
              <a:buChar char="v"/>
              <a:defRPr/>
            </a:pPr>
            <a:r>
              <a:rPr lang="en-US" sz="2200" dirty="0" smtClean="0">
                <a:solidFill>
                  <a:schemeClr val="bg1"/>
                </a:solidFill>
                <a:effectLst>
                  <a:outerShdw blurRad="38100" dist="38100" dir="2700000" algn="tl">
                    <a:srgbClr val="000000">
                      <a:alpha val="43137"/>
                    </a:srgbClr>
                  </a:outerShdw>
                </a:effectLst>
                <a:latin typeface="+mj-lt"/>
                <a:sym typeface="Gill Sans" charset="0"/>
              </a:rPr>
              <a:t>  50% Reduction in Energy by 2015 (Residential), by 2017 (Commercial)</a:t>
            </a:r>
            <a:endParaRPr lang="en-US" sz="2200" dirty="0">
              <a:solidFill>
                <a:schemeClr val="bg1"/>
              </a:solidFill>
              <a:effectLst>
                <a:outerShdw blurRad="38100" dist="38100" dir="2700000" algn="tl">
                  <a:srgbClr val="000000">
                    <a:alpha val="43137"/>
                  </a:srgbClr>
                </a:outerShdw>
              </a:effectLst>
              <a:latin typeface="+mj-lt"/>
              <a:sym typeface="Gill Sans" charset="0"/>
            </a:endParaRPr>
          </a:p>
          <a:p>
            <a:pPr>
              <a:defRPr/>
            </a:pPr>
            <a:endParaRPr lang="en-US" sz="2200" b="1" dirty="0">
              <a:solidFill>
                <a:schemeClr val="accent4">
                  <a:lumMod val="40000"/>
                  <a:lumOff val="60000"/>
                </a:schemeClr>
              </a:solidFill>
              <a:latin typeface="+mj-lt"/>
              <a:sym typeface="Gill Sans" charset="0"/>
            </a:endParaRPr>
          </a:p>
          <a:p>
            <a:pPr>
              <a:defRPr/>
            </a:pPr>
            <a:endParaRPr lang="en-US" sz="2500" b="1" dirty="0">
              <a:solidFill>
                <a:srgbClr val="FF0000"/>
              </a:solidFill>
              <a:latin typeface="+mj-lt"/>
              <a:sym typeface="Gill Sans" charset="0"/>
            </a:endParaRPr>
          </a:p>
        </p:txBody>
      </p:sp>
      <p:sp>
        <p:nvSpPr>
          <p:cNvPr id="26627" name="Rectangle 4"/>
          <p:cNvSpPr>
            <a:spLocks/>
          </p:cNvSpPr>
          <p:nvPr/>
        </p:nvSpPr>
        <p:spPr bwMode="auto">
          <a:xfrm>
            <a:off x="0" y="-311150"/>
            <a:ext cx="130175" cy="341313"/>
          </a:xfrm>
          <a:prstGeom prst="rect">
            <a:avLst/>
          </a:prstGeom>
          <a:noFill/>
          <a:ln w="25400">
            <a:noFill/>
            <a:miter lim="800000"/>
            <a:headEnd/>
            <a:tailEnd/>
          </a:ln>
        </p:spPr>
        <p:txBody>
          <a:bodyPr wrap="none" lIns="64291" tIns="32146" rIns="64291" bIns="32146" anchor="ctr">
            <a:spAutoFit/>
          </a:bodyPr>
          <a:lstStyle/>
          <a:p>
            <a:endParaRPr lang="en-US"/>
          </a:p>
        </p:txBody>
      </p:sp>
      <p:sp>
        <p:nvSpPr>
          <p:cNvPr id="385029" name="Rectangle 5"/>
          <p:cNvSpPr>
            <a:spLocks/>
          </p:cNvSpPr>
          <p:nvPr/>
        </p:nvSpPr>
        <p:spPr bwMode="auto">
          <a:xfrm>
            <a:off x="0" y="3476625"/>
            <a:ext cx="9144000" cy="587375"/>
          </a:xfrm>
          <a:prstGeom prst="rect">
            <a:avLst/>
          </a:prstGeom>
          <a:noFill/>
          <a:ln w="25400">
            <a:noFill/>
            <a:miter lim="800000"/>
            <a:headEnd/>
            <a:tailEnd/>
          </a:ln>
        </p:spPr>
        <p:txBody>
          <a:bodyPr lIns="64291" tIns="32146" rIns="64291" bIns="32146" anchor="ctr">
            <a:spAutoFit/>
          </a:bodyPr>
          <a:lstStyle/>
          <a:p>
            <a:endParaRPr lang="en-US" sz="3400" b="1">
              <a:solidFill>
                <a:srgbClr val="FFFF00"/>
              </a:solidFill>
            </a:endParaRPr>
          </a:p>
        </p:txBody>
      </p:sp>
      <p:pic>
        <p:nvPicPr>
          <p:cNvPr id="26629" name="Picture 6" descr="blurb1_image"/>
          <p:cNvPicPr>
            <a:picLocks noChangeAspect="1" noChangeArrowheads="1"/>
          </p:cNvPicPr>
          <p:nvPr/>
        </p:nvPicPr>
        <p:blipFill>
          <a:blip r:embed="rId2" cstate="print"/>
          <a:srcRect/>
          <a:stretch>
            <a:fillRect/>
          </a:stretch>
        </p:blipFill>
        <p:spPr bwMode="auto">
          <a:xfrm>
            <a:off x="0" y="5105400"/>
            <a:ext cx="9144000" cy="1752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85029">
                                            <p:txEl>
                                              <p:pRg st="0" end="0"/>
                                            </p:txEl>
                                          </p:spTgt>
                                        </p:tgtEl>
                                        <p:attrNameLst>
                                          <p:attrName>style.visibility</p:attrName>
                                        </p:attrNameLst>
                                      </p:cBhvr>
                                      <p:to>
                                        <p:strVal val="visible"/>
                                      </p:to>
                                    </p:set>
                                    <p:anim calcmode="lin" valueType="num">
                                      <p:cBhvr additive="base">
                                        <p:cTn id="7" dur="500" fill="hold"/>
                                        <p:tgtEl>
                                          <p:spTgt spid="3850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50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1"/>
                </a:solidFill>
                <a:effectLst>
                  <a:outerShdw blurRad="38100" dist="38100" dir="2700000" algn="tl">
                    <a:srgbClr val="000000">
                      <a:alpha val="43137"/>
                    </a:srgbClr>
                  </a:outerShdw>
                </a:effectLst>
              </a:rPr>
              <a:t>Election Results</a:t>
            </a:r>
            <a:endParaRPr lang="en-US" sz="6000" dirty="0">
              <a:solidFill>
                <a:schemeClr val="bg1"/>
              </a:solidFill>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8"/>
          </a:xfrm>
        </p:spPr>
        <p:txBody>
          <a:bodyPr/>
          <a:lstStyle/>
          <a:p>
            <a:r>
              <a:rPr lang="en-US" dirty="0" smtClean="0">
                <a:solidFill>
                  <a:schemeClr val="bg1"/>
                </a:solidFill>
                <a:effectLst>
                  <a:outerShdw blurRad="38100" dist="38100" dir="2700000" algn="tl">
                    <a:srgbClr val="000000">
                      <a:alpha val="43137"/>
                    </a:srgbClr>
                  </a:outerShdw>
                </a:effectLst>
              </a:rPr>
              <a:t>Election Results</a:t>
            </a:r>
            <a:endParaRPr lang="en-US" dirty="0"/>
          </a:p>
        </p:txBody>
      </p:sp>
      <p:graphicFrame>
        <p:nvGraphicFramePr>
          <p:cNvPr id="43011" name="Object 3"/>
          <p:cNvGraphicFramePr>
            <a:graphicFrameLocks noChangeAspect="1"/>
          </p:cNvGraphicFramePr>
          <p:nvPr/>
        </p:nvGraphicFramePr>
        <p:xfrm>
          <a:off x="685800" y="1066800"/>
          <a:ext cx="6934200" cy="1752600"/>
        </p:xfrm>
        <a:graphic>
          <a:graphicData uri="http://schemas.openxmlformats.org/presentationml/2006/ole">
            <p:oleObj spid="_x0000_s44034" name="Worksheet" r:id="rId3" imgW="4143392" imgH="1152457" progId="Excel.Sheet.12">
              <p:embed/>
            </p:oleObj>
          </a:graphicData>
        </a:graphic>
      </p:graphicFrame>
      <p:sp>
        <p:nvSpPr>
          <p:cNvPr id="6" name="TextBox 5"/>
          <p:cNvSpPr txBox="1"/>
          <p:nvPr/>
        </p:nvSpPr>
        <p:spPr>
          <a:xfrm>
            <a:off x="685800" y="3032879"/>
            <a:ext cx="7696200" cy="3139321"/>
          </a:xfrm>
          <a:prstGeom prst="rect">
            <a:avLst/>
          </a:prstGeom>
          <a:noFill/>
        </p:spPr>
        <p:txBody>
          <a:bodyPr wrap="square" rtlCol="0">
            <a:spAutoFit/>
          </a:bodyPr>
          <a:lstStyle/>
          <a:p>
            <a:r>
              <a:rPr lang="en-US" u="sng" dirty="0" smtClean="0">
                <a:solidFill>
                  <a:schemeClr val="bg1"/>
                </a:solidFill>
              </a:rPr>
              <a:t>House of Representatives</a:t>
            </a:r>
          </a:p>
          <a:p>
            <a:pPr>
              <a:buFont typeface="Wingdings" pitchFamily="2" charset="2"/>
              <a:buChar char="v"/>
            </a:pPr>
            <a:r>
              <a:rPr lang="en-US" dirty="0" smtClean="0">
                <a:solidFill>
                  <a:schemeClr val="bg1"/>
                </a:solidFill>
              </a:rPr>
              <a:t>Republicans took control, gaining 66 seats.</a:t>
            </a:r>
          </a:p>
          <a:p>
            <a:endParaRPr lang="en-US" dirty="0" smtClean="0">
              <a:solidFill>
                <a:schemeClr val="bg1"/>
              </a:solidFill>
            </a:endParaRPr>
          </a:p>
          <a:p>
            <a:r>
              <a:rPr lang="en-US" u="sng" dirty="0" smtClean="0">
                <a:solidFill>
                  <a:schemeClr val="bg1"/>
                </a:solidFill>
              </a:rPr>
              <a:t>Senate</a:t>
            </a:r>
          </a:p>
          <a:p>
            <a:pPr>
              <a:buFont typeface="Wingdings" pitchFamily="2" charset="2"/>
              <a:buChar char="v"/>
            </a:pPr>
            <a:r>
              <a:rPr lang="en-US" dirty="0" smtClean="0">
                <a:solidFill>
                  <a:schemeClr val="bg1"/>
                </a:solidFill>
              </a:rPr>
              <a:t>Democrats retained control, but lost 6 seats to Republicans.</a:t>
            </a:r>
          </a:p>
          <a:p>
            <a:endParaRPr lang="en-US" dirty="0" smtClean="0">
              <a:solidFill>
                <a:schemeClr val="bg1"/>
              </a:solidFill>
            </a:endParaRPr>
          </a:p>
          <a:p>
            <a:r>
              <a:rPr lang="en-US" u="sng" dirty="0" smtClean="0">
                <a:solidFill>
                  <a:schemeClr val="bg1"/>
                </a:solidFill>
              </a:rPr>
              <a:t>Governorship</a:t>
            </a:r>
          </a:p>
          <a:p>
            <a:pPr>
              <a:buFont typeface="Wingdings" pitchFamily="2" charset="2"/>
              <a:buChar char="v"/>
            </a:pPr>
            <a:r>
              <a:rPr lang="en-US" dirty="0" smtClean="0">
                <a:solidFill>
                  <a:schemeClr val="bg1"/>
                </a:solidFill>
              </a:rPr>
              <a:t>Republicans </a:t>
            </a:r>
            <a:r>
              <a:rPr lang="en-US" dirty="0" smtClean="0">
                <a:solidFill>
                  <a:schemeClr val="bg1"/>
                </a:solidFill>
              </a:rPr>
              <a:t>won the governorship in 23 states, increasing their </a:t>
            </a:r>
          </a:p>
          <a:p>
            <a:r>
              <a:rPr lang="en-US" dirty="0" smtClean="0">
                <a:solidFill>
                  <a:schemeClr val="bg1"/>
                </a:solidFill>
              </a:rPr>
              <a:t>    numbers to 29 states, for a net gain of 6.</a:t>
            </a:r>
          </a:p>
          <a:p>
            <a:pPr>
              <a:buFont typeface="Wingdings" pitchFamily="2" charset="2"/>
              <a:buChar char="v"/>
            </a:pPr>
            <a:endParaRPr lang="en-US" dirty="0" smtClean="0">
              <a:solidFill>
                <a:schemeClr val="bg1"/>
              </a:solidFill>
            </a:endParaRPr>
          </a:p>
          <a:p>
            <a:pPr>
              <a:buFont typeface="Wingdings" pitchFamily="2" charset="2"/>
              <a:buChar char="v"/>
            </a:pPr>
            <a:endParaRPr 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rPr>
              <a:t>What do the elections mean to us?</a:t>
            </a:r>
            <a:endParaRPr lang="en-US" dirty="0">
              <a:solidFill>
                <a:schemeClr val="bg1"/>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r>
              <a:rPr lang="en-US" i="1" dirty="0" smtClean="0">
                <a:solidFill>
                  <a:schemeClr val="bg1"/>
                </a:solidFill>
              </a:rPr>
              <a:t>Educational opportunities and the chance to affect policy decisions on a broad scale…</a:t>
            </a:r>
            <a:endParaRPr lang="en-US" i="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effectLst>
                  <a:outerShdw blurRad="38100" dist="38100" dir="2700000" algn="tl">
                    <a:srgbClr val="000000">
                      <a:alpha val="43137"/>
                    </a:srgbClr>
                  </a:outerShdw>
                </a:effectLst>
              </a:rPr>
              <a:t>Where Will Most of the Action Be in 2011?</a:t>
            </a: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In the Federal Agencies and at the State and Local Levels…</a:t>
            </a:r>
            <a:endParaRPr lang="en-US" dirty="0"/>
          </a:p>
        </p:txBody>
      </p:sp>
      <p:sp>
        <p:nvSpPr>
          <p:cNvPr id="3" name="Content Placeholder 2"/>
          <p:cNvSpPr>
            <a:spLocks noGrp="1"/>
          </p:cNvSpPr>
          <p:nvPr>
            <p:ph idx="1"/>
          </p:nvPr>
        </p:nvSpPr>
        <p:spPr>
          <a:xfrm>
            <a:off x="228600" y="1447800"/>
            <a:ext cx="8686800" cy="5257800"/>
          </a:xfrm>
        </p:spPr>
        <p:txBody>
          <a:bodyPr>
            <a:normAutofit fontScale="92500" lnSpcReduction="20000"/>
          </a:bodyPr>
          <a:lstStyle/>
          <a:p>
            <a:pPr>
              <a:buFont typeface="Wingdings" pitchFamily="2" charset="2"/>
              <a:buChar char="v"/>
            </a:pPr>
            <a:r>
              <a:rPr lang="en-US" dirty="0" smtClean="0">
                <a:solidFill>
                  <a:schemeClr val="bg1"/>
                </a:solidFill>
              </a:rPr>
              <a:t> There will be gridlock in Congress, but the agencies   </a:t>
            </a:r>
          </a:p>
          <a:p>
            <a:pPr>
              <a:buNone/>
            </a:pPr>
            <a:r>
              <a:rPr lang="en-US" dirty="0" smtClean="0">
                <a:solidFill>
                  <a:schemeClr val="bg1"/>
                </a:solidFill>
              </a:rPr>
              <a:t>     don’t have that problem…</a:t>
            </a:r>
          </a:p>
          <a:p>
            <a:pPr>
              <a:buFont typeface="Wingdings" pitchFamily="2" charset="2"/>
              <a:buChar char="v"/>
            </a:pPr>
            <a:r>
              <a:rPr lang="en-US" dirty="0" smtClean="0">
                <a:solidFill>
                  <a:schemeClr val="bg1"/>
                </a:solidFill>
              </a:rPr>
              <a:t> Federal agencies issues thousands of regulations </a:t>
            </a:r>
          </a:p>
          <a:p>
            <a:pPr>
              <a:buNone/>
            </a:pPr>
            <a:r>
              <a:rPr lang="en-US" dirty="0" smtClean="0">
                <a:solidFill>
                  <a:schemeClr val="bg1"/>
                </a:solidFill>
              </a:rPr>
              <a:t>     each year, all carry the force of law</a:t>
            </a:r>
          </a:p>
          <a:p>
            <a:pPr>
              <a:buFont typeface="Wingdings" pitchFamily="2" charset="2"/>
              <a:buChar char="v"/>
            </a:pPr>
            <a:r>
              <a:rPr lang="en-US" dirty="0" smtClean="0">
                <a:solidFill>
                  <a:schemeClr val="bg1"/>
                </a:solidFill>
              </a:rPr>
              <a:t> In 2010 alone, agencies took action on a wide  </a:t>
            </a:r>
          </a:p>
          <a:p>
            <a:pPr>
              <a:buNone/>
            </a:pPr>
            <a:r>
              <a:rPr lang="en-US" dirty="0" smtClean="0">
                <a:solidFill>
                  <a:schemeClr val="bg1"/>
                </a:solidFill>
              </a:rPr>
              <a:t>     variety of issues:</a:t>
            </a:r>
          </a:p>
          <a:p>
            <a:pPr lvl="1">
              <a:buFont typeface="Wingdings" pitchFamily="2" charset="2"/>
              <a:buChar char="v"/>
            </a:pPr>
            <a:r>
              <a:rPr lang="en-US" dirty="0" smtClean="0">
                <a:solidFill>
                  <a:schemeClr val="bg1"/>
                </a:solidFill>
              </a:rPr>
              <a:t>Smart Grid</a:t>
            </a:r>
          </a:p>
          <a:p>
            <a:pPr lvl="1">
              <a:buFont typeface="Wingdings" pitchFamily="2" charset="2"/>
              <a:buChar char="v"/>
            </a:pPr>
            <a:r>
              <a:rPr lang="en-US" dirty="0" smtClean="0">
                <a:solidFill>
                  <a:schemeClr val="bg1"/>
                </a:solidFill>
              </a:rPr>
              <a:t>Building Energy Efficiency</a:t>
            </a:r>
          </a:p>
          <a:p>
            <a:pPr lvl="1">
              <a:buFont typeface="Wingdings" pitchFamily="2" charset="2"/>
              <a:buChar char="v"/>
            </a:pPr>
            <a:r>
              <a:rPr lang="en-US" dirty="0" smtClean="0">
                <a:solidFill>
                  <a:schemeClr val="bg1"/>
                </a:solidFill>
              </a:rPr>
              <a:t>Building Rating Systems</a:t>
            </a:r>
          </a:p>
          <a:p>
            <a:pPr lvl="1">
              <a:buFont typeface="Wingdings" pitchFamily="2" charset="2"/>
              <a:buChar char="v"/>
            </a:pPr>
            <a:r>
              <a:rPr lang="en-US" dirty="0" smtClean="0">
                <a:solidFill>
                  <a:schemeClr val="bg1"/>
                </a:solidFill>
              </a:rPr>
              <a:t>The list goes on…</a:t>
            </a:r>
            <a:endParaRPr lang="en-US" dirty="0" smtClean="0"/>
          </a:p>
          <a:p>
            <a:pPr>
              <a:buFont typeface="Wingdings" pitchFamily="2" charset="2"/>
              <a:buChar char="v"/>
            </a:pPr>
            <a:r>
              <a:rPr lang="en-US" dirty="0" smtClean="0">
                <a:solidFill>
                  <a:schemeClr val="bg1"/>
                </a:solidFill>
              </a:rPr>
              <a:t>Lots of activity likely at the state &amp; local levels as well = ample opportunities for chapter involvement</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7772400" cy="1470025"/>
          </a:xfrm>
        </p:spPr>
        <p:txBody>
          <a:bodyPr/>
          <a:lstStyle/>
          <a:p>
            <a:r>
              <a:rPr lang="en-US" dirty="0" smtClean="0">
                <a:solidFill>
                  <a:schemeClr val="bg1"/>
                </a:solidFill>
                <a:effectLst>
                  <a:outerShdw blurRad="38100" dist="38100" dir="2700000" algn="tl">
                    <a:srgbClr val="000000">
                      <a:alpha val="43137"/>
                    </a:srgbClr>
                  </a:outerShdw>
                </a:effectLst>
              </a:rPr>
              <a:t>Advocacy at the chapter level is encouraged.</a:t>
            </a:r>
            <a:endParaRPr lang="en-US" dirty="0"/>
          </a:p>
        </p:txBody>
      </p:sp>
      <p:sp>
        <p:nvSpPr>
          <p:cNvPr id="5" name="Subtitle 4"/>
          <p:cNvSpPr>
            <a:spLocks noGrp="1"/>
          </p:cNvSpPr>
          <p:nvPr>
            <p:ph type="subTitle" idx="1"/>
          </p:nvPr>
        </p:nvSpPr>
        <p:spPr>
          <a:xfrm>
            <a:off x="990600" y="2057400"/>
            <a:ext cx="7086600" cy="3352800"/>
          </a:xfrm>
        </p:spPr>
        <p:txBody>
          <a:bodyPr>
            <a:normAutofit fontScale="92500" lnSpcReduction="20000"/>
          </a:bodyPr>
          <a:lstStyle/>
          <a:p>
            <a:r>
              <a:rPr lang="en-US" i="1" dirty="0" smtClean="0">
                <a:solidFill>
                  <a:schemeClr val="bg1"/>
                </a:solidFill>
                <a:effectLst>
                  <a:outerShdw blurRad="38100" dist="38100" dir="2700000" algn="tl">
                    <a:srgbClr val="000000">
                      <a:alpha val="43137"/>
                    </a:srgbClr>
                  </a:outerShdw>
                </a:effectLst>
              </a:rPr>
              <a:t>Chapters may reference previous ASHRAE positions, statements, documents, etc.</a:t>
            </a:r>
          </a:p>
          <a:p>
            <a:endParaRPr lang="en-US" sz="1900" i="1" dirty="0" smtClean="0"/>
          </a:p>
          <a:p>
            <a:r>
              <a:rPr lang="en-US" sz="4000" i="1" dirty="0" smtClean="0">
                <a:solidFill>
                  <a:schemeClr val="bg1"/>
                </a:solidFill>
                <a:effectLst>
                  <a:outerShdw blurRad="38100" dist="38100" dir="2700000" algn="tl">
                    <a:srgbClr val="000000">
                      <a:alpha val="43137"/>
                    </a:srgbClr>
                  </a:outerShdw>
                </a:effectLst>
              </a:rPr>
              <a:t>Chapters may </a:t>
            </a:r>
            <a:r>
              <a:rPr lang="en-US" sz="4000" i="1" u="sng" dirty="0" smtClean="0">
                <a:solidFill>
                  <a:schemeClr val="bg1"/>
                </a:solidFill>
                <a:effectLst>
                  <a:outerShdw blurRad="38100" dist="38100" dir="2700000" algn="tl">
                    <a:srgbClr val="000000">
                      <a:alpha val="43137"/>
                    </a:srgbClr>
                  </a:outerShdw>
                </a:effectLst>
              </a:rPr>
              <a:t>not</a:t>
            </a:r>
            <a:r>
              <a:rPr lang="en-US" sz="4000" i="1" dirty="0" smtClean="0">
                <a:solidFill>
                  <a:schemeClr val="bg1"/>
                </a:solidFill>
                <a:effectLst>
                  <a:outerShdw blurRad="38100" dist="38100" dir="2700000" algn="tl">
                    <a:srgbClr val="000000">
                      <a:alpha val="43137"/>
                    </a:srgbClr>
                  </a:outerShdw>
                </a:effectLst>
              </a:rPr>
              <a:t> speak on behalf of ASHRAE.</a:t>
            </a:r>
          </a:p>
          <a:p>
            <a:endParaRPr lang="en-US" sz="4000" i="1" dirty="0" smtClean="0">
              <a:solidFill>
                <a:schemeClr val="bg1"/>
              </a:solidFill>
              <a:effectLst>
                <a:outerShdw blurRad="38100" dist="38100" dir="2700000" algn="tl">
                  <a:srgbClr val="000000">
                    <a:alpha val="43137"/>
                  </a:srgbClr>
                </a:outerShdw>
              </a:effectLst>
            </a:endParaRPr>
          </a:p>
          <a:p>
            <a:r>
              <a:rPr lang="en-US" sz="2600" dirty="0" smtClean="0">
                <a:solidFill>
                  <a:schemeClr val="bg1"/>
                </a:solidFill>
                <a:effectLst>
                  <a:outerShdw blurRad="38100" dist="38100" dir="2700000" algn="tl">
                    <a:srgbClr val="000000">
                      <a:alpha val="43137"/>
                    </a:srgbClr>
                  </a:outerShdw>
                </a:effectLst>
              </a:rPr>
              <a:t>Please consult Doug Read or Mark Ames for more information.</a:t>
            </a:r>
            <a:endParaRPr lang="en-US" sz="2600" i="1"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rPr>
              <a:t>DOE Top Priorities</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DOE’s Top Priorities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solidFill>
                  <a:schemeClr val="bg1"/>
                </a:solidFill>
              </a:rPr>
              <a:t>High Impact Innovation</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Speed &amp; Scale</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Attracting the Best Talent</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Capturing Hearts &amp; Minds for Energy Efficiency &amp; Low-Carbon Technologies</a:t>
            </a:r>
          </a:p>
          <a:p>
            <a:endParaRPr lang="en-US" dirty="0" smtClean="0">
              <a:solidFill>
                <a:schemeClr val="bg1"/>
              </a:solidFill>
            </a:endParaRPr>
          </a:p>
          <a:p>
            <a:endParaRPr 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905000"/>
            <a:ext cx="7772400" cy="1908175"/>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Federal Requirements</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and</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Laws to Know</a:t>
            </a:r>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rPr>
              <a:t>ASHRAE’s Advocacy Priorities</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990600" y="228600"/>
            <a:ext cx="7162800" cy="1143000"/>
          </a:xfrm>
          <a:prstGeom prst="rect">
            <a:avLst/>
          </a:prstGeom>
          <a:noFill/>
          <a:ln w="9525">
            <a:noFill/>
            <a:miter lim="800000"/>
            <a:headEnd/>
            <a:tailEnd/>
          </a:ln>
          <a:effectLst/>
        </p:spPr>
        <p:txBody>
          <a:bodyPr anchor="ctr"/>
          <a:lstStyle/>
          <a:p>
            <a:pPr algn="ctr">
              <a:lnSpc>
                <a:spcPct val="100000"/>
              </a:lnSpc>
              <a:buFontTx/>
              <a:buNone/>
              <a:defRPr/>
            </a:pPr>
            <a:r>
              <a:rPr lang="en-US" sz="4000" dirty="0" smtClean="0">
                <a:solidFill>
                  <a:schemeClr val="bg1"/>
                </a:solidFill>
                <a:effectLst>
                  <a:outerShdw blurRad="38100" dist="38100" dir="2700000" algn="tl">
                    <a:srgbClr val="000000">
                      <a:alpha val="43137"/>
                    </a:srgbClr>
                  </a:outerShdw>
                </a:effectLst>
              </a:rPr>
              <a:t>Advocacy Priorities</a:t>
            </a:r>
            <a:endParaRPr lang="en-US" sz="4000" dirty="0">
              <a:solidFill>
                <a:schemeClr val="bg1"/>
              </a:solidFill>
              <a:effectLst>
                <a:outerShdw blurRad="38100" dist="38100" dir="2700000" algn="tl">
                  <a:srgbClr val="C0C0C0"/>
                </a:outerShdw>
              </a:effectLst>
            </a:endParaRPr>
          </a:p>
        </p:txBody>
      </p:sp>
      <p:sp>
        <p:nvSpPr>
          <p:cNvPr id="15364" name="Rectangle 6"/>
          <p:cNvSpPr>
            <a:spLocks noChangeArrowheads="1"/>
          </p:cNvSpPr>
          <p:nvPr/>
        </p:nvSpPr>
        <p:spPr bwMode="auto">
          <a:xfrm>
            <a:off x="685800" y="1905000"/>
            <a:ext cx="7315200" cy="4648200"/>
          </a:xfrm>
          <a:prstGeom prst="rect">
            <a:avLst/>
          </a:prstGeom>
          <a:noFill/>
          <a:ln w="9525">
            <a:noFill/>
            <a:miter lim="800000"/>
            <a:headEnd/>
            <a:tailEnd/>
          </a:ln>
        </p:spPr>
        <p:txBody>
          <a:bodyPr/>
          <a:lstStyle/>
          <a:p>
            <a:pPr marL="533400" indent="-533400">
              <a:spcAft>
                <a:spcPct val="50000"/>
              </a:spcAft>
              <a:buFont typeface="Wingdings" pitchFamily="2" charset="2"/>
              <a:buChar char="v"/>
              <a:defRPr/>
            </a:pPr>
            <a:r>
              <a:rPr lang="en-US" sz="3200" dirty="0">
                <a:solidFill>
                  <a:schemeClr val="bg1"/>
                </a:solidFill>
              </a:rPr>
              <a:t>Energy Efficiency</a:t>
            </a:r>
          </a:p>
          <a:p>
            <a:pPr marL="457200" indent="-457200">
              <a:spcAft>
                <a:spcPct val="50000"/>
              </a:spcAft>
              <a:buFont typeface="Wingdings" pitchFamily="2" charset="2"/>
              <a:buChar char="v"/>
              <a:defRPr/>
            </a:pPr>
            <a:r>
              <a:rPr lang="en-US" sz="3200" dirty="0" smtClean="0">
                <a:solidFill>
                  <a:schemeClr val="bg1"/>
                </a:solidFill>
              </a:rPr>
              <a:t> Climate </a:t>
            </a:r>
            <a:r>
              <a:rPr lang="en-US" sz="3200" dirty="0">
                <a:solidFill>
                  <a:schemeClr val="bg1"/>
                </a:solidFill>
              </a:rPr>
              <a:t>Change</a:t>
            </a:r>
          </a:p>
          <a:p>
            <a:pPr marL="533400" indent="-533400">
              <a:spcAft>
                <a:spcPct val="50000"/>
              </a:spcAft>
              <a:buFont typeface="Wingdings" pitchFamily="2" charset="2"/>
              <a:buChar char="v"/>
              <a:defRPr/>
            </a:pPr>
            <a:r>
              <a:rPr lang="en-US" sz="3200" dirty="0">
                <a:solidFill>
                  <a:schemeClr val="bg1"/>
                </a:solidFill>
              </a:rPr>
              <a:t>Indoor Environmental Quality</a:t>
            </a:r>
          </a:p>
          <a:p>
            <a:pPr marL="533400" indent="-533400">
              <a:spcAft>
                <a:spcPct val="50000"/>
              </a:spcAft>
              <a:buFont typeface="Wingdings" pitchFamily="2" charset="2"/>
              <a:buChar char="v"/>
              <a:defRPr/>
            </a:pPr>
            <a:r>
              <a:rPr lang="en-US" sz="3200" dirty="0">
                <a:solidFill>
                  <a:schemeClr val="bg1"/>
                </a:solidFill>
              </a:rPr>
              <a:t>Water Conservation</a:t>
            </a:r>
          </a:p>
          <a:p>
            <a:pPr marL="533400" indent="-533400">
              <a:spcAft>
                <a:spcPct val="50000"/>
              </a:spcAft>
              <a:buFont typeface="Wingdings" pitchFamily="2" charset="2"/>
              <a:buChar char="v"/>
              <a:defRPr/>
            </a:pPr>
            <a:r>
              <a:rPr lang="en-US" sz="3200" dirty="0">
                <a:solidFill>
                  <a:schemeClr val="bg1"/>
                </a:solidFill>
              </a:rPr>
              <a:t>STEM Education/Competitiveness </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152400"/>
            <a:ext cx="7696200" cy="990600"/>
          </a:xfrm>
        </p:spPr>
        <p:txBody>
          <a:bodyPr>
            <a:normAutofit/>
          </a:bodyPr>
          <a:lstStyle/>
          <a:p>
            <a:pPr>
              <a:defRPr/>
            </a:pPr>
            <a:r>
              <a:rPr lang="en-US" sz="4000" dirty="0" smtClean="0">
                <a:solidFill>
                  <a:schemeClr val="bg1"/>
                </a:solidFill>
                <a:effectLst>
                  <a:outerShdw blurRad="38100" dist="38100" dir="2700000" algn="tl">
                    <a:srgbClr val="000000">
                      <a:alpha val="43137"/>
                    </a:srgbClr>
                  </a:outerShdw>
                </a:effectLst>
              </a:rPr>
              <a:t>ASHRAE DC Office 2010 Activities</a:t>
            </a:r>
            <a:endParaRPr lang="en-US" sz="4000" dirty="0" smtClean="0">
              <a:solidFill>
                <a:schemeClr val="bg1"/>
              </a:solidFill>
              <a:effectLst>
                <a:outerShdw blurRad="38100" dist="38100" dir="2700000" algn="tl">
                  <a:srgbClr val="C0C0C0"/>
                </a:outerShdw>
              </a:effectLst>
            </a:endParaRPr>
          </a:p>
        </p:txBody>
      </p:sp>
      <p:sp>
        <p:nvSpPr>
          <p:cNvPr id="3075" name="Rectangle 3"/>
          <p:cNvSpPr>
            <a:spLocks noGrp="1" noChangeArrowheads="1"/>
          </p:cNvSpPr>
          <p:nvPr>
            <p:ph idx="1"/>
          </p:nvPr>
        </p:nvSpPr>
        <p:spPr>
          <a:xfrm>
            <a:off x="228600" y="1219200"/>
            <a:ext cx="8610600" cy="5334000"/>
          </a:xfrm>
        </p:spPr>
        <p:txBody>
          <a:bodyPr>
            <a:normAutofit fontScale="92500" lnSpcReduction="20000"/>
          </a:bodyPr>
          <a:lstStyle/>
          <a:p>
            <a:pPr marL="0" indent="0">
              <a:buNone/>
            </a:pPr>
            <a:r>
              <a:rPr lang="en-US" sz="3400" dirty="0" smtClean="0">
                <a:solidFill>
                  <a:schemeClr val="bg1"/>
                </a:solidFill>
              </a:rPr>
              <a:t>Specific information on DC Office activities is available from Doug Read and Mark Ames upon request (contact info at the end of this presentation). In general, DC Office activities fall into the following categories:</a:t>
            </a:r>
          </a:p>
          <a:p>
            <a:pPr marL="990600" lvl="1" indent="-533400" eaLnBrk="1" hangingPunct="1">
              <a:buFont typeface="Wingdings" pitchFamily="2" charset="2"/>
              <a:buChar char="v"/>
            </a:pPr>
            <a:r>
              <a:rPr lang="en-US" sz="3000" dirty="0" smtClean="0">
                <a:solidFill>
                  <a:schemeClr val="bg1"/>
                </a:solidFill>
              </a:rPr>
              <a:t>Participation in Coalitions	</a:t>
            </a:r>
          </a:p>
          <a:p>
            <a:pPr marL="990600" lvl="1" indent="-533400" eaLnBrk="1" hangingPunct="1">
              <a:buFont typeface="Wingdings" pitchFamily="2" charset="2"/>
              <a:buChar char="v"/>
            </a:pPr>
            <a:r>
              <a:rPr lang="en-US" sz="3000" dirty="0" smtClean="0">
                <a:solidFill>
                  <a:schemeClr val="bg1"/>
                </a:solidFill>
              </a:rPr>
              <a:t>Workshops/Symposia</a:t>
            </a:r>
          </a:p>
          <a:p>
            <a:pPr marL="990600" lvl="1" indent="-533400" eaLnBrk="1" hangingPunct="1">
              <a:buFont typeface="Wingdings" pitchFamily="2" charset="2"/>
              <a:buChar char="v"/>
            </a:pPr>
            <a:r>
              <a:rPr lang="en-US" sz="3000" dirty="0" smtClean="0">
                <a:solidFill>
                  <a:schemeClr val="bg1"/>
                </a:solidFill>
              </a:rPr>
              <a:t>DOE Fellowship</a:t>
            </a:r>
          </a:p>
          <a:p>
            <a:pPr marL="990600" lvl="1" indent="-533400" eaLnBrk="1" hangingPunct="1">
              <a:buFont typeface="Wingdings" pitchFamily="2" charset="2"/>
              <a:buChar char="v"/>
            </a:pPr>
            <a:r>
              <a:rPr lang="en-US" sz="3000" dirty="0" smtClean="0">
                <a:solidFill>
                  <a:schemeClr val="bg1"/>
                </a:solidFill>
              </a:rPr>
              <a:t>Internship</a:t>
            </a:r>
          </a:p>
          <a:p>
            <a:pPr marL="990600" lvl="1" indent="-533400" eaLnBrk="1" hangingPunct="1">
              <a:buFont typeface="Wingdings" pitchFamily="2" charset="2"/>
              <a:buChar char="v"/>
            </a:pPr>
            <a:r>
              <a:rPr lang="en-US" sz="3000" dirty="0" smtClean="0">
                <a:solidFill>
                  <a:schemeClr val="bg1"/>
                </a:solidFill>
              </a:rPr>
              <a:t>Advocacy-Congress, Federal Agencies, the White House </a:t>
            </a:r>
          </a:p>
          <a:p>
            <a:pPr marL="990600" lvl="1" indent="-533400" eaLnBrk="1" hangingPunct="1">
              <a:buFont typeface="Wingdings" pitchFamily="2" charset="2"/>
              <a:buChar char="v"/>
            </a:pPr>
            <a:r>
              <a:rPr lang="en-US" sz="3000" dirty="0" smtClean="0">
                <a:solidFill>
                  <a:schemeClr val="bg1"/>
                </a:solidFill>
              </a:rPr>
              <a:t>Other Government Affairs Activities</a:t>
            </a: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0"/>
            <a:ext cx="7239000" cy="838200"/>
          </a:xfrm>
        </p:spPr>
        <p:txBody>
          <a:bodyPr/>
          <a:lstStyle/>
          <a:p>
            <a:pPr>
              <a:defRPr/>
            </a:pPr>
            <a:r>
              <a:rPr lang="en-US" sz="4000" dirty="0" smtClean="0">
                <a:solidFill>
                  <a:schemeClr val="bg1"/>
                </a:solidFill>
                <a:effectLst>
                  <a:outerShdw blurRad="38100" dist="38100" dir="2700000" algn="tl">
                    <a:srgbClr val="000000">
                      <a:alpha val="43137"/>
                    </a:srgbClr>
                  </a:outerShdw>
                </a:effectLst>
              </a:rPr>
              <a:t>Participation in Coalitions</a:t>
            </a:r>
            <a:endParaRPr lang="en-US" sz="4000" dirty="0" smtClean="0">
              <a:solidFill>
                <a:schemeClr val="bg1"/>
              </a:solidFill>
              <a:effectLst>
                <a:outerShdw blurRad="38100" dist="38100" dir="2700000" algn="tl">
                  <a:srgbClr val="C0C0C0"/>
                </a:outerShdw>
              </a:effectLst>
            </a:endParaRPr>
          </a:p>
        </p:txBody>
      </p:sp>
      <p:sp>
        <p:nvSpPr>
          <p:cNvPr id="4099" name="Rectangle 3"/>
          <p:cNvSpPr>
            <a:spLocks noGrp="1" noChangeArrowheads="1"/>
          </p:cNvSpPr>
          <p:nvPr>
            <p:ph idx="1"/>
          </p:nvPr>
        </p:nvSpPr>
        <p:spPr>
          <a:xfrm>
            <a:off x="533400" y="762000"/>
            <a:ext cx="8610600" cy="5867400"/>
          </a:xfrm>
        </p:spPr>
        <p:txBody>
          <a:bodyPr>
            <a:normAutofit fontScale="70000" lnSpcReduction="20000"/>
          </a:bodyPr>
          <a:lstStyle/>
          <a:p>
            <a:pPr marL="590550" indent="-533400">
              <a:lnSpc>
                <a:spcPct val="150000"/>
              </a:lnSpc>
              <a:buFont typeface="Wingdings" pitchFamily="2" charset="2"/>
              <a:buChar char="v"/>
              <a:defRPr/>
            </a:pPr>
            <a:r>
              <a:rPr lang="en-US" sz="2600" b="1" dirty="0" smtClean="0">
                <a:solidFill>
                  <a:schemeClr val="bg1"/>
                </a:solidFill>
              </a:rPr>
              <a:t>High Performance Building Congressional Caucus Coalition (ask your representative to join)</a:t>
            </a:r>
          </a:p>
          <a:p>
            <a:pPr marL="990600" lvl="1" indent="-533400">
              <a:buFont typeface="Wingdings" pitchFamily="2" charset="2"/>
              <a:buChar char="v"/>
              <a:defRPr/>
            </a:pPr>
            <a:r>
              <a:rPr lang="en-US" sz="2300" b="1" dirty="0" smtClean="0">
                <a:solidFill>
                  <a:schemeClr val="bg1"/>
                </a:solidFill>
              </a:rPr>
              <a:t>Secretariat</a:t>
            </a:r>
          </a:p>
          <a:p>
            <a:pPr marL="990600" lvl="1" indent="-533400">
              <a:buFont typeface="Wingdings" pitchFamily="2" charset="2"/>
              <a:buChar char="v"/>
              <a:defRPr/>
            </a:pPr>
            <a:r>
              <a:rPr lang="en-US" sz="2300" b="1" dirty="0" smtClean="0">
                <a:solidFill>
                  <a:schemeClr val="bg1"/>
                </a:solidFill>
              </a:rPr>
              <a:t>Monthly Briefings</a:t>
            </a:r>
          </a:p>
          <a:p>
            <a:pPr marL="990600" lvl="1" indent="-533400">
              <a:buFont typeface="Wingdings" pitchFamily="2" charset="2"/>
              <a:buChar char="v"/>
              <a:defRPr/>
            </a:pPr>
            <a:r>
              <a:rPr lang="en-US" sz="2300" b="1" dirty="0" smtClean="0">
                <a:solidFill>
                  <a:schemeClr val="bg1"/>
                </a:solidFill>
              </a:rPr>
              <a:t>Federal Building Legislation</a:t>
            </a:r>
          </a:p>
          <a:p>
            <a:pPr marL="590550" indent="-533400">
              <a:lnSpc>
                <a:spcPct val="150000"/>
              </a:lnSpc>
              <a:buFont typeface="Wingdings" pitchFamily="2" charset="2"/>
              <a:buChar char="v"/>
              <a:defRPr/>
            </a:pPr>
            <a:r>
              <a:rPr lang="en-US" sz="2600" b="1" dirty="0" smtClean="0">
                <a:solidFill>
                  <a:schemeClr val="bg1"/>
                </a:solidFill>
              </a:rPr>
              <a:t>NIBS Consultative Council</a:t>
            </a:r>
          </a:p>
          <a:p>
            <a:pPr marL="990600" lvl="1" indent="-533400">
              <a:lnSpc>
                <a:spcPct val="150000"/>
              </a:lnSpc>
              <a:buFont typeface="Wingdings" pitchFamily="2" charset="2"/>
              <a:buChar char="v"/>
              <a:defRPr/>
            </a:pPr>
            <a:r>
              <a:rPr lang="en-US" sz="2300" b="1" dirty="0" smtClean="0">
                <a:solidFill>
                  <a:schemeClr val="bg1"/>
                </a:solidFill>
              </a:rPr>
              <a:t>Doug Read Chairs the Council</a:t>
            </a:r>
          </a:p>
          <a:p>
            <a:pPr marL="990600" lvl="1" indent="-533400">
              <a:lnSpc>
                <a:spcPct val="150000"/>
              </a:lnSpc>
              <a:buFont typeface="Wingdings" pitchFamily="2" charset="2"/>
              <a:buChar char="v"/>
              <a:defRPr/>
            </a:pPr>
            <a:r>
              <a:rPr lang="en-US" sz="2300" b="1" dirty="0" smtClean="0">
                <a:solidFill>
                  <a:schemeClr val="bg1"/>
                </a:solidFill>
              </a:rPr>
              <a:t>Draft Report on Codes &amp; Standards</a:t>
            </a:r>
          </a:p>
          <a:p>
            <a:pPr marL="590550" indent="-533400">
              <a:lnSpc>
                <a:spcPct val="150000"/>
              </a:lnSpc>
              <a:buFont typeface="Wingdings" pitchFamily="2" charset="2"/>
              <a:buChar char="v"/>
              <a:defRPr/>
            </a:pPr>
            <a:r>
              <a:rPr lang="en-US" sz="2600" b="1" dirty="0" smtClean="0">
                <a:solidFill>
                  <a:schemeClr val="bg1"/>
                </a:solidFill>
              </a:rPr>
              <a:t>Energy Code Enforcement Funding Task Force</a:t>
            </a:r>
          </a:p>
          <a:p>
            <a:pPr marL="990600" lvl="1" indent="-533400">
              <a:lnSpc>
                <a:spcPct val="150000"/>
              </a:lnSpc>
              <a:buFont typeface="Wingdings" pitchFamily="2" charset="2"/>
              <a:buChar char="v"/>
              <a:defRPr/>
            </a:pPr>
            <a:r>
              <a:rPr lang="en-US" sz="2300" b="1" dirty="0" smtClean="0">
                <a:solidFill>
                  <a:schemeClr val="bg1"/>
                </a:solidFill>
              </a:rPr>
              <a:t>Weekly Meetings</a:t>
            </a:r>
          </a:p>
          <a:p>
            <a:pPr marL="990600" lvl="1" indent="-533400">
              <a:lnSpc>
                <a:spcPct val="150000"/>
              </a:lnSpc>
              <a:buFont typeface="Wingdings" pitchFamily="2" charset="2"/>
              <a:buChar char="v"/>
              <a:defRPr/>
            </a:pPr>
            <a:r>
              <a:rPr lang="en-US" sz="2300" b="1" dirty="0" smtClean="0">
                <a:solidFill>
                  <a:schemeClr val="bg1"/>
                </a:solidFill>
              </a:rPr>
              <a:t>Policy Maker Fact Sheet Released</a:t>
            </a:r>
          </a:p>
          <a:p>
            <a:pPr marL="590550" indent="-533400">
              <a:lnSpc>
                <a:spcPct val="150000"/>
              </a:lnSpc>
              <a:buFont typeface="Wingdings" pitchFamily="2" charset="2"/>
              <a:buChar char="v"/>
              <a:defRPr/>
            </a:pPr>
            <a:r>
              <a:rPr lang="en-US" sz="2600" b="1" dirty="0" smtClean="0">
                <a:solidFill>
                  <a:schemeClr val="bg1"/>
                </a:solidFill>
              </a:rPr>
              <a:t>Zero-Energy Commercial Building Consortium (www.zeroenergycbc.org)</a:t>
            </a:r>
          </a:p>
          <a:p>
            <a:pPr marL="971550" lvl="1" indent="-457200">
              <a:lnSpc>
                <a:spcPct val="150000"/>
              </a:lnSpc>
              <a:buFont typeface="Wingdings" pitchFamily="2" charset="2"/>
              <a:buChar char="v"/>
              <a:defRPr/>
            </a:pPr>
            <a:r>
              <a:rPr lang="en-US" sz="2300" b="1" dirty="0" smtClean="0">
                <a:solidFill>
                  <a:schemeClr val="bg1"/>
                </a:solidFill>
              </a:rPr>
              <a:t>Response to EISA Sec. 421/422</a:t>
            </a:r>
          </a:p>
          <a:p>
            <a:pPr marL="971550" lvl="1" indent="-457200">
              <a:lnSpc>
                <a:spcPct val="150000"/>
              </a:lnSpc>
              <a:buFont typeface="Wingdings" pitchFamily="2" charset="2"/>
              <a:buChar char="v"/>
              <a:defRPr/>
            </a:pPr>
            <a:r>
              <a:rPr lang="en-US" sz="2300" b="1" dirty="0" smtClean="0">
                <a:solidFill>
                  <a:schemeClr val="bg1"/>
                </a:solidFill>
              </a:rPr>
              <a:t>Steering Committee Member</a:t>
            </a:r>
          </a:p>
          <a:p>
            <a:pPr marL="971550" lvl="1" indent="-457200">
              <a:lnSpc>
                <a:spcPct val="150000"/>
              </a:lnSpc>
              <a:buFont typeface="Wingdings" pitchFamily="2" charset="2"/>
              <a:buChar char="v"/>
              <a:defRPr/>
            </a:pPr>
            <a:r>
              <a:rPr lang="en-US" sz="2300" b="1" dirty="0" smtClean="0">
                <a:solidFill>
                  <a:schemeClr val="bg1"/>
                </a:solidFill>
              </a:rPr>
              <a:t>CBC Report Released</a:t>
            </a:r>
          </a:p>
          <a:p>
            <a:pPr marL="571500" indent="-457200">
              <a:lnSpc>
                <a:spcPct val="90000"/>
              </a:lnSpc>
              <a:buFont typeface="Wingdings" pitchFamily="2" charset="2"/>
              <a:buChar char="v"/>
              <a:defRPr/>
            </a:pPr>
            <a:endParaRPr lang="en-US" b="1"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19200" y="533400"/>
            <a:ext cx="7239000" cy="838200"/>
          </a:xfrm>
        </p:spPr>
        <p:txBody>
          <a:bodyPr>
            <a:normAutofit/>
          </a:bodyPr>
          <a:lstStyle/>
          <a:p>
            <a:pPr>
              <a:defRPr/>
            </a:pPr>
            <a:r>
              <a:rPr lang="en-US" sz="4000" dirty="0" smtClean="0">
                <a:solidFill>
                  <a:schemeClr val="bg1"/>
                </a:solidFill>
                <a:effectLst>
                  <a:outerShdw blurRad="38100" dist="38100" dir="2700000" algn="tl">
                    <a:srgbClr val="000000">
                      <a:alpha val="43137"/>
                    </a:srgbClr>
                  </a:outerShdw>
                </a:effectLst>
              </a:rPr>
              <a:t>Participation in Coalitions</a:t>
            </a:r>
            <a:endParaRPr lang="en-US" sz="4000" dirty="0" smtClean="0">
              <a:solidFill>
                <a:schemeClr val="bg1"/>
              </a:solidFill>
              <a:effectLst>
                <a:outerShdw blurRad="38100" dist="38100" dir="2700000" algn="tl">
                  <a:srgbClr val="C0C0C0"/>
                </a:outerShdw>
              </a:effectLst>
            </a:endParaRPr>
          </a:p>
        </p:txBody>
      </p:sp>
      <p:sp>
        <p:nvSpPr>
          <p:cNvPr id="5123" name="Rectangle 3"/>
          <p:cNvSpPr>
            <a:spLocks noGrp="1" noChangeArrowheads="1"/>
          </p:cNvSpPr>
          <p:nvPr>
            <p:ph idx="1"/>
          </p:nvPr>
        </p:nvSpPr>
        <p:spPr>
          <a:xfrm>
            <a:off x="609600" y="1676400"/>
            <a:ext cx="8229600" cy="4724400"/>
          </a:xfrm>
        </p:spPr>
        <p:txBody>
          <a:bodyPr>
            <a:normAutofit/>
          </a:bodyPr>
          <a:lstStyle/>
          <a:p>
            <a:pPr marL="990600" lvl="1" indent="-533400" eaLnBrk="1" hangingPunct="1">
              <a:lnSpc>
                <a:spcPct val="150000"/>
              </a:lnSpc>
              <a:buFont typeface="Wingdings" pitchFamily="2" charset="2"/>
              <a:buChar char="v"/>
            </a:pPr>
            <a:r>
              <a:rPr lang="en-US" sz="2400" b="1" dirty="0" smtClean="0">
                <a:solidFill>
                  <a:schemeClr val="bg1"/>
                </a:solidFill>
              </a:rPr>
              <a:t>Building Community Ad </a:t>
            </a:r>
            <a:r>
              <a:rPr lang="en-US" sz="2400" b="1" dirty="0" err="1" smtClean="0">
                <a:solidFill>
                  <a:schemeClr val="bg1"/>
                </a:solidFill>
              </a:rPr>
              <a:t>Hocs</a:t>
            </a:r>
            <a:r>
              <a:rPr lang="en-US" sz="2400" b="1" dirty="0" smtClean="0">
                <a:solidFill>
                  <a:schemeClr val="bg1"/>
                </a:solidFill>
              </a:rPr>
              <a:t> (climate change, building codes, depreciation, tax credits, federal buildings)</a:t>
            </a:r>
          </a:p>
          <a:p>
            <a:pPr marL="990600" lvl="1" indent="-533400" eaLnBrk="1" hangingPunct="1">
              <a:lnSpc>
                <a:spcPct val="150000"/>
              </a:lnSpc>
              <a:buFont typeface="Wingdings" pitchFamily="2" charset="2"/>
              <a:buChar char="v"/>
            </a:pPr>
            <a:r>
              <a:rPr lang="en-US" sz="2400" b="1" dirty="0" smtClean="0">
                <a:solidFill>
                  <a:schemeClr val="bg1"/>
                </a:solidFill>
              </a:rPr>
              <a:t>HVAC Alliance (ACCA, AHRI, HARDI, PHCC)</a:t>
            </a:r>
          </a:p>
          <a:p>
            <a:pPr marL="990600" lvl="1" indent="-533400" eaLnBrk="1" hangingPunct="1">
              <a:lnSpc>
                <a:spcPct val="150000"/>
              </a:lnSpc>
              <a:buFont typeface="Wingdings" pitchFamily="2" charset="2"/>
              <a:buChar char="v"/>
            </a:pPr>
            <a:r>
              <a:rPr lang="en-US" sz="2400" b="1" dirty="0" smtClean="0">
                <a:solidFill>
                  <a:schemeClr val="bg1"/>
                </a:solidFill>
              </a:rPr>
              <a:t>Commercial Building Tax Deduction Coalition</a:t>
            </a:r>
          </a:p>
          <a:p>
            <a:pPr marL="990600" lvl="1" indent="-533400" eaLnBrk="1" hangingPunct="1">
              <a:lnSpc>
                <a:spcPct val="150000"/>
              </a:lnSpc>
              <a:buFont typeface="Wingdings" pitchFamily="2" charset="2"/>
              <a:buChar char="v"/>
            </a:pPr>
            <a:r>
              <a:rPr lang="en-US" sz="2400" b="1" dirty="0" smtClean="0">
                <a:solidFill>
                  <a:schemeClr val="bg1"/>
                </a:solidFill>
              </a:rPr>
              <a:t>Code Adoption and Enforcement (NASEO, ICC, ASE, BCAP)</a:t>
            </a:r>
          </a:p>
          <a:p>
            <a:pPr marL="990600" lvl="1" indent="-533400" eaLnBrk="1" hangingPunct="1">
              <a:lnSpc>
                <a:spcPct val="80000"/>
              </a:lnSpc>
              <a:buFont typeface="Wingdings" pitchFamily="2" charset="2"/>
              <a:buChar char="v"/>
            </a:pPr>
            <a:endParaRPr lang="en-US" sz="2600" b="1"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HPB Congressional logo.jpg"/>
          <p:cNvPicPr>
            <a:picLocks noChangeAspect="1"/>
          </p:cNvPicPr>
          <p:nvPr/>
        </p:nvPicPr>
        <p:blipFill>
          <a:blip r:embed="rId2" cstate="print"/>
          <a:srcRect/>
          <a:stretch>
            <a:fillRect/>
          </a:stretch>
        </p:blipFill>
        <p:spPr bwMode="auto">
          <a:xfrm>
            <a:off x="1143000" y="381000"/>
            <a:ext cx="7010400" cy="60864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strVal val="#ppt_w*0.7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animEffect transition="in" filter="fade">
                                      <p:cBhvr>
                                        <p:cTn id="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228600"/>
            <a:ext cx="7239000" cy="1143000"/>
          </a:xfrm>
        </p:spPr>
        <p:txBody>
          <a:bodyPr>
            <a:normAutofit fontScale="90000"/>
          </a:bodyPr>
          <a:lstStyle/>
          <a:p>
            <a:pPr>
              <a:defRPr/>
            </a:pPr>
            <a:r>
              <a:rPr lang="en-US" sz="3600" dirty="0" smtClean="0">
                <a:solidFill>
                  <a:schemeClr val="bg1"/>
                </a:solidFill>
                <a:effectLst>
                  <a:outerShdw blurRad="38100" dist="38100" dir="2700000" algn="tl">
                    <a:srgbClr val="000000">
                      <a:alpha val="43137"/>
                    </a:srgbClr>
                  </a:outerShdw>
                </a:effectLst>
              </a:rPr>
              <a:t>High-Performance Building Congressional Caucus</a:t>
            </a:r>
            <a:endParaRPr lang="en-US" sz="2400" dirty="0" smtClean="0">
              <a:solidFill>
                <a:schemeClr val="bg1"/>
              </a:solidFill>
              <a:effectLst>
                <a:outerShdw blurRad="38100" dist="38100" dir="2700000" algn="tl">
                  <a:srgbClr val="C0C0C0"/>
                </a:outerShdw>
              </a:effectLst>
            </a:endParaRPr>
          </a:p>
        </p:txBody>
      </p:sp>
      <p:sp>
        <p:nvSpPr>
          <p:cNvPr id="13315" name="Rectangle 3"/>
          <p:cNvSpPr>
            <a:spLocks noGrp="1" noChangeArrowheads="1"/>
          </p:cNvSpPr>
          <p:nvPr>
            <p:ph idx="1"/>
          </p:nvPr>
        </p:nvSpPr>
        <p:spPr>
          <a:xfrm>
            <a:off x="5105400" y="1524000"/>
            <a:ext cx="3810000" cy="685800"/>
          </a:xfrm>
        </p:spPr>
        <p:txBody>
          <a:bodyPr/>
          <a:lstStyle/>
          <a:p>
            <a:pPr marL="571500" indent="-457200" algn="ctr" eaLnBrk="1" hangingPunct="1">
              <a:spcBef>
                <a:spcPct val="0"/>
              </a:spcBef>
              <a:spcAft>
                <a:spcPct val="50000"/>
              </a:spcAft>
              <a:buFontTx/>
              <a:buNone/>
            </a:pPr>
            <a:r>
              <a:rPr lang="en-US" sz="2000" smtClean="0">
                <a:solidFill>
                  <a:srgbClr val="0066CC"/>
                </a:solidFill>
              </a:rPr>
              <a:t>Supporting Coalition Includes</a:t>
            </a:r>
          </a:p>
          <a:p>
            <a:pPr marL="990600" lvl="1" indent="-533400" eaLnBrk="1" hangingPunct="1">
              <a:spcBef>
                <a:spcPct val="0"/>
              </a:spcBef>
              <a:spcAft>
                <a:spcPct val="50000"/>
              </a:spcAft>
              <a:buFont typeface="Wingdings" pitchFamily="2" charset="2"/>
              <a:buChar char="Ø"/>
            </a:pPr>
            <a:endParaRPr lang="en-US" sz="3200" smtClean="0">
              <a:solidFill>
                <a:srgbClr val="0066CC"/>
              </a:solidFill>
            </a:endParaRPr>
          </a:p>
          <a:p>
            <a:pPr marL="990600" lvl="1" indent="-533400" eaLnBrk="1" hangingPunct="1">
              <a:spcBef>
                <a:spcPct val="0"/>
              </a:spcBef>
              <a:spcAft>
                <a:spcPct val="50000"/>
              </a:spcAft>
              <a:buFont typeface="Wingdings" pitchFamily="2" charset="2"/>
              <a:buChar char="Ø"/>
            </a:pPr>
            <a:endParaRPr lang="en-US" sz="3600" smtClean="0">
              <a:solidFill>
                <a:srgbClr val="0066CC"/>
              </a:solidFill>
            </a:endParaRPr>
          </a:p>
        </p:txBody>
      </p:sp>
      <p:pic>
        <p:nvPicPr>
          <p:cNvPr id="13317" name="Picture 4" descr="ASHRAE logo.gif"/>
          <p:cNvPicPr>
            <a:picLocks noChangeAspect="1"/>
          </p:cNvPicPr>
          <p:nvPr/>
        </p:nvPicPr>
        <p:blipFill>
          <a:blip r:embed="rId2" cstate="print"/>
          <a:srcRect/>
          <a:stretch>
            <a:fillRect/>
          </a:stretch>
        </p:blipFill>
        <p:spPr bwMode="auto">
          <a:xfrm>
            <a:off x="5257800" y="1981200"/>
            <a:ext cx="762000" cy="693738"/>
          </a:xfrm>
          <a:prstGeom prst="rect">
            <a:avLst/>
          </a:prstGeom>
          <a:noFill/>
          <a:ln w="9525">
            <a:noFill/>
            <a:miter lim="800000"/>
            <a:headEnd/>
            <a:tailEnd/>
          </a:ln>
        </p:spPr>
      </p:pic>
      <p:pic>
        <p:nvPicPr>
          <p:cNvPr id="13318" name="Picture 5" descr="ASElogo.jpg"/>
          <p:cNvPicPr>
            <a:picLocks noChangeAspect="1"/>
          </p:cNvPicPr>
          <p:nvPr/>
        </p:nvPicPr>
        <p:blipFill>
          <a:blip r:embed="rId3" cstate="print"/>
          <a:srcRect/>
          <a:stretch>
            <a:fillRect/>
          </a:stretch>
        </p:blipFill>
        <p:spPr bwMode="auto">
          <a:xfrm>
            <a:off x="6172200" y="1981200"/>
            <a:ext cx="914400" cy="722313"/>
          </a:xfrm>
          <a:prstGeom prst="rect">
            <a:avLst/>
          </a:prstGeom>
          <a:noFill/>
          <a:ln w="9525">
            <a:noFill/>
            <a:miter lim="800000"/>
            <a:headEnd/>
            <a:tailEnd/>
          </a:ln>
        </p:spPr>
      </p:pic>
      <p:pic>
        <p:nvPicPr>
          <p:cNvPr id="13319" name="Picture 6" descr="Ecobuild America wShadow.jpg"/>
          <p:cNvPicPr>
            <a:picLocks noChangeAspect="1"/>
          </p:cNvPicPr>
          <p:nvPr/>
        </p:nvPicPr>
        <p:blipFill>
          <a:blip r:embed="rId4" cstate="print"/>
          <a:srcRect/>
          <a:stretch>
            <a:fillRect/>
          </a:stretch>
        </p:blipFill>
        <p:spPr bwMode="auto">
          <a:xfrm>
            <a:off x="5334000" y="2895600"/>
            <a:ext cx="1143000" cy="647700"/>
          </a:xfrm>
          <a:prstGeom prst="rect">
            <a:avLst/>
          </a:prstGeom>
          <a:noFill/>
          <a:ln w="9525">
            <a:noFill/>
            <a:miter lim="800000"/>
            <a:headEnd/>
            <a:tailEnd/>
          </a:ln>
        </p:spPr>
      </p:pic>
      <p:pic>
        <p:nvPicPr>
          <p:cNvPr id="13320" name="Picture 7" descr="usgbc_Word.jpg"/>
          <p:cNvPicPr>
            <a:picLocks noChangeAspect="1"/>
          </p:cNvPicPr>
          <p:nvPr/>
        </p:nvPicPr>
        <p:blipFill>
          <a:blip r:embed="rId5" cstate="print"/>
          <a:srcRect/>
          <a:stretch>
            <a:fillRect/>
          </a:stretch>
        </p:blipFill>
        <p:spPr bwMode="auto">
          <a:xfrm>
            <a:off x="6477000" y="2819400"/>
            <a:ext cx="762000" cy="762000"/>
          </a:xfrm>
          <a:prstGeom prst="rect">
            <a:avLst/>
          </a:prstGeom>
          <a:noFill/>
          <a:ln w="9525">
            <a:noFill/>
            <a:miter lim="800000"/>
            <a:headEnd/>
            <a:tailEnd/>
          </a:ln>
        </p:spPr>
      </p:pic>
      <p:pic>
        <p:nvPicPr>
          <p:cNvPr id="13321" name="Picture 8" descr="AIA Emblem Vertical Solid.TIF"/>
          <p:cNvPicPr>
            <a:picLocks noChangeAspect="1"/>
          </p:cNvPicPr>
          <p:nvPr/>
        </p:nvPicPr>
        <p:blipFill>
          <a:blip r:embed="rId6" cstate="print"/>
          <a:srcRect/>
          <a:stretch>
            <a:fillRect/>
          </a:stretch>
        </p:blipFill>
        <p:spPr bwMode="auto">
          <a:xfrm>
            <a:off x="7239000" y="1905000"/>
            <a:ext cx="627063" cy="838200"/>
          </a:xfrm>
          <a:prstGeom prst="rect">
            <a:avLst/>
          </a:prstGeom>
          <a:noFill/>
          <a:ln w="9525">
            <a:noFill/>
            <a:miter lim="800000"/>
            <a:headEnd/>
            <a:tailEnd/>
          </a:ln>
        </p:spPr>
      </p:pic>
      <p:sp>
        <p:nvSpPr>
          <p:cNvPr id="13322" name="Picture 9" descr="ICC.jpg"/>
          <p:cNvSpPr>
            <a:spLocks noChangeAspect="1"/>
          </p:cNvSpPr>
          <p:nvPr/>
        </p:nvSpPr>
        <p:spPr bwMode="auto">
          <a:xfrm>
            <a:off x="6781800" y="4267200"/>
            <a:ext cx="660400" cy="838200"/>
          </a:xfrm>
          <a:prstGeom prst="rect">
            <a:avLst/>
          </a:prstGeom>
          <a:noFill/>
          <a:ln w="9525">
            <a:noFill/>
            <a:miter lim="800000"/>
            <a:headEnd/>
            <a:tailEnd/>
          </a:ln>
        </p:spPr>
        <p:txBody>
          <a:bodyPr/>
          <a:lstStyle/>
          <a:p>
            <a:endParaRPr lang="en-US"/>
          </a:p>
        </p:txBody>
      </p:sp>
      <p:pic>
        <p:nvPicPr>
          <p:cNvPr id="13323" name="Picture 10" descr="GBI Logo - Color.tif"/>
          <p:cNvPicPr>
            <a:picLocks noChangeAspect="1"/>
          </p:cNvPicPr>
          <p:nvPr/>
        </p:nvPicPr>
        <p:blipFill>
          <a:blip r:embed="rId7" cstate="print"/>
          <a:srcRect/>
          <a:stretch>
            <a:fillRect/>
          </a:stretch>
        </p:blipFill>
        <p:spPr bwMode="auto">
          <a:xfrm>
            <a:off x="5334000" y="3581400"/>
            <a:ext cx="914400" cy="539750"/>
          </a:xfrm>
          <a:prstGeom prst="rect">
            <a:avLst/>
          </a:prstGeom>
          <a:noFill/>
          <a:ln w="9525">
            <a:noFill/>
            <a:miter lim="800000"/>
            <a:headEnd/>
            <a:tailEnd/>
          </a:ln>
        </p:spPr>
      </p:pic>
      <p:pic>
        <p:nvPicPr>
          <p:cNvPr id="13324" name="Picture 11" descr="NFPA Logo.jpg"/>
          <p:cNvPicPr>
            <a:picLocks noChangeAspect="1"/>
          </p:cNvPicPr>
          <p:nvPr/>
        </p:nvPicPr>
        <p:blipFill>
          <a:blip r:embed="rId8" cstate="print"/>
          <a:srcRect/>
          <a:stretch>
            <a:fillRect/>
          </a:stretch>
        </p:blipFill>
        <p:spPr bwMode="auto">
          <a:xfrm>
            <a:off x="8229600" y="2819400"/>
            <a:ext cx="619125" cy="701675"/>
          </a:xfrm>
          <a:prstGeom prst="rect">
            <a:avLst/>
          </a:prstGeom>
          <a:noFill/>
          <a:ln w="9525">
            <a:noFill/>
            <a:miter lim="800000"/>
            <a:headEnd/>
            <a:tailEnd/>
          </a:ln>
        </p:spPr>
      </p:pic>
      <p:pic>
        <p:nvPicPr>
          <p:cNvPr id="13325" name="Picture 13" descr="acca_logo.gif"/>
          <p:cNvPicPr>
            <a:picLocks noChangeAspect="1"/>
          </p:cNvPicPr>
          <p:nvPr/>
        </p:nvPicPr>
        <p:blipFill>
          <a:blip r:embed="rId9" cstate="print"/>
          <a:srcRect r="77148" b="3847"/>
          <a:stretch>
            <a:fillRect/>
          </a:stretch>
        </p:blipFill>
        <p:spPr bwMode="auto">
          <a:xfrm>
            <a:off x="7772400" y="3733800"/>
            <a:ext cx="862013" cy="533400"/>
          </a:xfrm>
          <a:prstGeom prst="rect">
            <a:avLst/>
          </a:prstGeom>
          <a:noFill/>
          <a:ln w="9525">
            <a:noFill/>
            <a:miter lim="800000"/>
            <a:headEnd/>
            <a:tailEnd/>
          </a:ln>
        </p:spPr>
      </p:pic>
      <p:pic>
        <p:nvPicPr>
          <p:cNvPr id="13326" name="Picture 14" descr="ansilogo.gif"/>
          <p:cNvPicPr>
            <a:picLocks noChangeAspect="1"/>
          </p:cNvPicPr>
          <p:nvPr/>
        </p:nvPicPr>
        <p:blipFill>
          <a:blip r:embed="rId10" cstate="print"/>
          <a:srcRect/>
          <a:stretch>
            <a:fillRect/>
          </a:stretch>
        </p:blipFill>
        <p:spPr bwMode="auto">
          <a:xfrm>
            <a:off x="5334000" y="4343400"/>
            <a:ext cx="1374775" cy="406400"/>
          </a:xfrm>
          <a:prstGeom prst="rect">
            <a:avLst/>
          </a:prstGeom>
          <a:noFill/>
          <a:ln w="9525">
            <a:noFill/>
            <a:miter lim="800000"/>
            <a:headEnd/>
            <a:tailEnd/>
          </a:ln>
        </p:spPr>
      </p:pic>
      <p:pic>
        <p:nvPicPr>
          <p:cNvPr id="13327" name="Picture 15" descr="asmelogo.JPG"/>
          <p:cNvPicPr>
            <a:picLocks noChangeAspect="1"/>
          </p:cNvPicPr>
          <p:nvPr/>
        </p:nvPicPr>
        <p:blipFill>
          <a:blip r:embed="rId11" cstate="print"/>
          <a:srcRect/>
          <a:stretch>
            <a:fillRect/>
          </a:stretch>
        </p:blipFill>
        <p:spPr bwMode="auto">
          <a:xfrm>
            <a:off x="6553200" y="3657600"/>
            <a:ext cx="946150" cy="563563"/>
          </a:xfrm>
          <a:prstGeom prst="rect">
            <a:avLst/>
          </a:prstGeom>
          <a:noFill/>
          <a:ln w="9525">
            <a:noFill/>
            <a:miter lim="800000"/>
            <a:headEnd/>
            <a:tailEnd/>
          </a:ln>
        </p:spPr>
      </p:pic>
      <p:pic>
        <p:nvPicPr>
          <p:cNvPr id="13328" name="Picture 2" descr="AHRI-Signature-300"/>
          <p:cNvPicPr>
            <a:picLocks noChangeAspect="1" noChangeArrowheads="1"/>
          </p:cNvPicPr>
          <p:nvPr/>
        </p:nvPicPr>
        <p:blipFill>
          <a:blip r:embed="rId12" cstate="print"/>
          <a:srcRect/>
          <a:stretch>
            <a:fillRect/>
          </a:stretch>
        </p:blipFill>
        <p:spPr bwMode="auto">
          <a:xfrm>
            <a:off x="7543800" y="4775200"/>
            <a:ext cx="1219200" cy="406400"/>
          </a:xfrm>
          <a:prstGeom prst="rect">
            <a:avLst/>
          </a:prstGeom>
          <a:noFill/>
          <a:ln w="9525">
            <a:noFill/>
            <a:miter lim="800000"/>
            <a:headEnd/>
            <a:tailEnd/>
          </a:ln>
        </p:spPr>
      </p:pic>
      <p:pic>
        <p:nvPicPr>
          <p:cNvPr id="13329" name="Picture 3" descr="astm logo1"/>
          <p:cNvPicPr>
            <a:picLocks noChangeAspect="1" noChangeArrowheads="1"/>
          </p:cNvPicPr>
          <p:nvPr/>
        </p:nvPicPr>
        <p:blipFill>
          <a:blip r:embed="rId13" cstate="print"/>
          <a:srcRect/>
          <a:stretch>
            <a:fillRect/>
          </a:stretch>
        </p:blipFill>
        <p:spPr bwMode="auto">
          <a:xfrm>
            <a:off x="8077200" y="1981200"/>
            <a:ext cx="609600" cy="663575"/>
          </a:xfrm>
          <a:prstGeom prst="rect">
            <a:avLst/>
          </a:prstGeom>
          <a:noFill/>
          <a:ln w="9525">
            <a:noFill/>
            <a:miter lim="800000"/>
            <a:headEnd/>
            <a:tailEnd/>
          </a:ln>
        </p:spPr>
      </p:pic>
      <p:pic>
        <p:nvPicPr>
          <p:cNvPr id="13330" name="Picture 4" descr="BSC_CMYK"/>
          <p:cNvPicPr>
            <a:picLocks noChangeAspect="1" noChangeArrowheads="1"/>
          </p:cNvPicPr>
          <p:nvPr/>
        </p:nvPicPr>
        <p:blipFill>
          <a:blip r:embed="rId14" cstate="print"/>
          <a:srcRect/>
          <a:stretch>
            <a:fillRect/>
          </a:stretch>
        </p:blipFill>
        <p:spPr bwMode="auto">
          <a:xfrm>
            <a:off x="6629400" y="5410200"/>
            <a:ext cx="990600" cy="388938"/>
          </a:xfrm>
          <a:prstGeom prst="rect">
            <a:avLst/>
          </a:prstGeom>
          <a:noFill/>
          <a:ln w="9525">
            <a:noFill/>
            <a:miter lim="800000"/>
            <a:headEnd/>
            <a:tailEnd/>
          </a:ln>
        </p:spPr>
      </p:pic>
      <p:pic>
        <p:nvPicPr>
          <p:cNvPr id="13331" name="Picture 5"/>
          <p:cNvPicPr>
            <a:picLocks noChangeAspect="1" noChangeArrowheads="1"/>
          </p:cNvPicPr>
          <p:nvPr/>
        </p:nvPicPr>
        <p:blipFill>
          <a:blip r:embed="rId15" cstate="print"/>
          <a:srcRect/>
          <a:stretch>
            <a:fillRect/>
          </a:stretch>
        </p:blipFill>
        <p:spPr bwMode="auto">
          <a:xfrm>
            <a:off x="5334000" y="5410200"/>
            <a:ext cx="1058863" cy="358775"/>
          </a:xfrm>
          <a:prstGeom prst="rect">
            <a:avLst/>
          </a:prstGeom>
          <a:noFill/>
          <a:ln w="9525">
            <a:noFill/>
            <a:miter lim="800000"/>
            <a:headEnd/>
            <a:tailEnd/>
          </a:ln>
        </p:spPr>
      </p:pic>
      <p:pic>
        <p:nvPicPr>
          <p:cNvPr id="13332" name="Picture 6" descr="RER PC logo"/>
          <p:cNvPicPr>
            <a:picLocks noChangeAspect="1" noChangeArrowheads="1"/>
          </p:cNvPicPr>
          <p:nvPr/>
        </p:nvPicPr>
        <p:blipFill>
          <a:blip r:embed="rId16" cstate="print"/>
          <a:srcRect/>
          <a:stretch>
            <a:fillRect/>
          </a:stretch>
        </p:blipFill>
        <p:spPr bwMode="auto">
          <a:xfrm>
            <a:off x="7162800" y="5943600"/>
            <a:ext cx="1295400" cy="403225"/>
          </a:xfrm>
          <a:prstGeom prst="rect">
            <a:avLst/>
          </a:prstGeom>
          <a:noFill/>
          <a:ln w="9525">
            <a:noFill/>
            <a:miter lim="800000"/>
            <a:headEnd/>
            <a:tailEnd/>
          </a:ln>
        </p:spPr>
      </p:pic>
      <p:pic>
        <p:nvPicPr>
          <p:cNvPr id="13333" name="Picture 7" descr="AGC_LOGO_COLOR_SMALL"/>
          <p:cNvPicPr>
            <a:picLocks noChangeAspect="1" noChangeArrowheads="1"/>
          </p:cNvPicPr>
          <p:nvPr/>
        </p:nvPicPr>
        <p:blipFill>
          <a:blip r:embed="rId17" cstate="print"/>
          <a:srcRect/>
          <a:stretch>
            <a:fillRect/>
          </a:stretch>
        </p:blipFill>
        <p:spPr bwMode="auto">
          <a:xfrm>
            <a:off x="5334000" y="5943600"/>
            <a:ext cx="1524000" cy="306388"/>
          </a:xfrm>
          <a:prstGeom prst="rect">
            <a:avLst/>
          </a:prstGeom>
          <a:noFill/>
          <a:ln w="9525">
            <a:noFill/>
            <a:miter lim="800000"/>
            <a:headEnd/>
            <a:tailEnd/>
          </a:ln>
        </p:spPr>
      </p:pic>
      <p:pic>
        <p:nvPicPr>
          <p:cNvPr id="13334" name="Picture 8" descr="SPFA Logo LoRes"/>
          <p:cNvPicPr>
            <a:picLocks noChangeAspect="1" noChangeArrowheads="1"/>
          </p:cNvPicPr>
          <p:nvPr/>
        </p:nvPicPr>
        <p:blipFill>
          <a:blip r:embed="rId18" cstate="print"/>
          <a:srcRect/>
          <a:stretch>
            <a:fillRect/>
          </a:stretch>
        </p:blipFill>
        <p:spPr bwMode="auto">
          <a:xfrm>
            <a:off x="7924800" y="5486400"/>
            <a:ext cx="868363" cy="473075"/>
          </a:xfrm>
          <a:prstGeom prst="rect">
            <a:avLst/>
          </a:prstGeom>
          <a:noFill/>
          <a:ln w="9525">
            <a:noFill/>
            <a:miter lim="800000"/>
            <a:headEnd/>
            <a:tailEnd/>
          </a:ln>
        </p:spPr>
      </p:pic>
      <p:pic>
        <p:nvPicPr>
          <p:cNvPr id="13335" name="Picture 10" descr="BOMA.org"/>
          <p:cNvPicPr>
            <a:picLocks noChangeAspect="1" noChangeArrowheads="1"/>
          </p:cNvPicPr>
          <p:nvPr/>
        </p:nvPicPr>
        <p:blipFill>
          <a:blip r:embed="rId19" cstate="print"/>
          <a:srcRect l="6956" r="46088"/>
          <a:stretch>
            <a:fillRect/>
          </a:stretch>
        </p:blipFill>
        <p:spPr bwMode="auto">
          <a:xfrm>
            <a:off x="7239000" y="5146675"/>
            <a:ext cx="990600" cy="339725"/>
          </a:xfrm>
          <a:prstGeom prst="rect">
            <a:avLst/>
          </a:prstGeom>
          <a:noFill/>
          <a:ln w="9525">
            <a:noFill/>
            <a:miter lim="800000"/>
            <a:headEnd/>
            <a:tailEnd/>
          </a:ln>
        </p:spPr>
      </p:pic>
      <p:sp>
        <p:nvSpPr>
          <p:cNvPr id="13336" name="Rectangle 24"/>
          <p:cNvSpPr>
            <a:spLocks noChangeArrowheads="1"/>
          </p:cNvSpPr>
          <p:nvPr/>
        </p:nvSpPr>
        <p:spPr bwMode="auto">
          <a:xfrm>
            <a:off x="228600" y="1349375"/>
            <a:ext cx="4572000" cy="1077913"/>
          </a:xfrm>
          <a:prstGeom prst="rect">
            <a:avLst/>
          </a:prstGeom>
          <a:noFill/>
          <a:ln w="9525">
            <a:noFill/>
            <a:miter lim="800000"/>
            <a:headEnd/>
            <a:tailEnd/>
          </a:ln>
        </p:spPr>
        <p:txBody>
          <a:bodyPr>
            <a:spAutoFit/>
          </a:bodyPr>
          <a:lstStyle/>
          <a:p>
            <a:pPr algn="ctr">
              <a:lnSpc>
                <a:spcPct val="100000"/>
              </a:lnSpc>
              <a:buFont typeface="Wingdings" pitchFamily="2" charset="2"/>
              <a:buNone/>
            </a:pPr>
            <a:r>
              <a:rPr lang="en-US" sz="1600" b="1" dirty="0">
                <a:solidFill>
                  <a:schemeClr val="bg1"/>
                </a:solidFill>
              </a:rPr>
              <a:t>Co-Chairs</a:t>
            </a:r>
            <a:r>
              <a:rPr lang="en-US" sz="1600" dirty="0">
                <a:solidFill>
                  <a:schemeClr val="bg1"/>
                </a:solidFill>
              </a:rPr>
              <a:t> </a:t>
            </a:r>
            <a:r>
              <a:rPr lang="en-US" sz="800" dirty="0">
                <a:solidFill>
                  <a:schemeClr val="bg1"/>
                </a:solidFill>
              </a:rPr>
              <a:t/>
            </a:r>
            <a:br>
              <a:rPr lang="en-US" sz="800" dirty="0">
                <a:solidFill>
                  <a:schemeClr val="bg1"/>
                </a:solidFill>
              </a:rPr>
            </a:br>
            <a:r>
              <a:rPr lang="en-US" sz="1600" dirty="0">
                <a:solidFill>
                  <a:schemeClr val="bg1"/>
                </a:solidFill>
              </a:rPr>
              <a:t>Russ Carnahan (D-MO) </a:t>
            </a:r>
            <a:r>
              <a:rPr lang="en-US" sz="1200" dirty="0">
                <a:solidFill>
                  <a:schemeClr val="bg1"/>
                </a:solidFill>
              </a:rPr>
              <a:t/>
            </a:r>
            <a:br>
              <a:rPr lang="en-US" sz="1200" dirty="0">
                <a:solidFill>
                  <a:schemeClr val="bg1"/>
                </a:solidFill>
              </a:rPr>
            </a:br>
            <a:r>
              <a:rPr lang="en-US" sz="1600" dirty="0">
                <a:solidFill>
                  <a:schemeClr val="bg1"/>
                </a:solidFill>
              </a:rPr>
              <a:t>Judy Biggert (R-IL)</a:t>
            </a:r>
          </a:p>
          <a:p>
            <a:pPr algn="ctr">
              <a:lnSpc>
                <a:spcPct val="100000"/>
              </a:lnSpc>
              <a:buFont typeface="Wingdings" pitchFamily="2" charset="2"/>
              <a:buNone/>
            </a:pPr>
            <a:r>
              <a:rPr lang="en-US" sz="1600" b="1" dirty="0">
                <a:solidFill>
                  <a:schemeClr val="bg1"/>
                </a:solidFill>
              </a:rPr>
              <a:t>Members</a:t>
            </a:r>
            <a:r>
              <a:rPr lang="en-US" sz="1600" dirty="0">
                <a:solidFill>
                  <a:schemeClr val="bg1"/>
                </a:solidFill>
              </a:rPr>
              <a:t> </a:t>
            </a:r>
          </a:p>
        </p:txBody>
      </p:sp>
      <p:sp>
        <p:nvSpPr>
          <p:cNvPr id="13337" name="TextBox 25"/>
          <p:cNvSpPr txBox="1">
            <a:spLocks noChangeArrowheads="1"/>
          </p:cNvSpPr>
          <p:nvPr/>
        </p:nvSpPr>
        <p:spPr bwMode="auto">
          <a:xfrm>
            <a:off x="4114800" y="6345238"/>
            <a:ext cx="4876800" cy="523220"/>
          </a:xfrm>
          <a:prstGeom prst="rect">
            <a:avLst/>
          </a:prstGeom>
          <a:noFill/>
          <a:ln w="9525">
            <a:noFill/>
            <a:miter lim="800000"/>
            <a:headEnd/>
            <a:tailEnd/>
          </a:ln>
        </p:spPr>
        <p:txBody>
          <a:bodyPr>
            <a:spAutoFit/>
          </a:bodyPr>
          <a:lstStyle/>
          <a:p>
            <a:pPr algn="ctr">
              <a:buFont typeface="Wingdings" pitchFamily="2" charset="2"/>
              <a:buNone/>
            </a:pPr>
            <a:r>
              <a:rPr lang="en-US" sz="2800" b="1" dirty="0">
                <a:solidFill>
                  <a:schemeClr val="bg1"/>
                </a:solidFill>
              </a:rPr>
              <a:t>http://www.hpbccc.org</a:t>
            </a:r>
          </a:p>
        </p:txBody>
      </p:sp>
      <p:sp>
        <p:nvSpPr>
          <p:cNvPr id="27" name="Rectangle 26"/>
          <p:cNvSpPr/>
          <p:nvPr/>
        </p:nvSpPr>
        <p:spPr>
          <a:xfrm>
            <a:off x="228600" y="2438400"/>
            <a:ext cx="4800600" cy="4267200"/>
          </a:xfrm>
          <a:prstGeom prst="rect">
            <a:avLst/>
          </a:prstGeom>
        </p:spPr>
        <p:txBody>
          <a:bodyPr numCol="2">
            <a:spAutoFit/>
          </a:bodyPr>
          <a:lstStyle/>
          <a:p>
            <a:pPr>
              <a:lnSpc>
                <a:spcPct val="100000"/>
              </a:lnSpc>
              <a:buFont typeface="Wingdings" pitchFamily="2" charset="2"/>
              <a:buNone/>
              <a:defRPr/>
            </a:pPr>
            <a:r>
              <a:rPr lang="en-US" sz="1600" dirty="0">
                <a:solidFill>
                  <a:schemeClr val="bg1"/>
                </a:solidFill>
              </a:rPr>
              <a:t>Tammy Baldwin (D-WI)</a:t>
            </a:r>
          </a:p>
          <a:p>
            <a:pPr>
              <a:lnSpc>
                <a:spcPct val="100000"/>
              </a:lnSpc>
              <a:buFont typeface="Wingdings" pitchFamily="2" charset="2"/>
              <a:buNone/>
              <a:defRPr/>
            </a:pPr>
            <a:r>
              <a:rPr lang="en-US" sz="1600" dirty="0">
                <a:solidFill>
                  <a:schemeClr val="bg1"/>
                </a:solidFill>
              </a:rPr>
              <a:t>Earl Blumenauer (D-OR) </a:t>
            </a:r>
            <a:br>
              <a:rPr lang="en-US" sz="1600" dirty="0">
                <a:solidFill>
                  <a:schemeClr val="bg1"/>
                </a:solidFill>
              </a:rPr>
            </a:br>
            <a:r>
              <a:rPr lang="en-US" sz="1600" dirty="0">
                <a:solidFill>
                  <a:schemeClr val="bg1"/>
                </a:solidFill>
              </a:rPr>
              <a:t>Robert Brady (D-PA) </a:t>
            </a:r>
            <a:br>
              <a:rPr lang="en-US" sz="1600" dirty="0">
                <a:solidFill>
                  <a:schemeClr val="bg1"/>
                </a:solidFill>
              </a:rPr>
            </a:br>
            <a:r>
              <a:rPr lang="en-US" sz="1600" dirty="0">
                <a:solidFill>
                  <a:schemeClr val="bg1"/>
                </a:solidFill>
              </a:rPr>
              <a:t>Ben Chandler (D-KY) </a:t>
            </a:r>
            <a:br>
              <a:rPr lang="en-US" sz="1600" dirty="0">
                <a:solidFill>
                  <a:schemeClr val="bg1"/>
                </a:solidFill>
              </a:rPr>
            </a:br>
            <a:r>
              <a:rPr lang="en-US" sz="1600" dirty="0">
                <a:solidFill>
                  <a:schemeClr val="bg1"/>
                </a:solidFill>
              </a:rPr>
              <a:t>Mike Doyle (D-PA)</a:t>
            </a:r>
            <a:br>
              <a:rPr lang="en-US" sz="1600" dirty="0">
                <a:solidFill>
                  <a:schemeClr val="bg1"/>
                </a:solidFill>
              </a:rPr>
            </a:br>
            <a:r>
              <a:rPr lang="en-US" sz="1600" dirty="0">
                <a:solidFill>
                  <a:schemeClr val="bg1"/>
                </a:solidFill>
              </a:rPr>
              <a:t>David Dreier (R-CA) </a:t>
            </a:r>
            <a:br>
              <a:rPr lang="en-US" sz="1600" dirty="0">
                <a:solidFill>
                  <a:schemeClr val="bg1"/>
                </a:solidFill>
              </a:rPr>
            </a:br>
            <a:r>
              <a:rPr lang="en-US" sz="1600" dirty="0">
                <a:solidFill>
                  <a:schemeClr val="bg1"/>
                </a:solidFill>
              </a:rPr>
              <a:t>Vernon Ehlers (R-MI)</a:t>
            </a:r>
            <a:br>
              <a:rPr lang="en-US" sz="1600" dirty="0">
                <a:solidFill>
                  <a:schemeClr val="bg1"/>
                </a:solidFill>
              </a:rPr>
            </a:br>
            <a:r>
              <a:rPr lang="en-US" sz="1600" dirty="0">
                <a:solidFill>
                  <a:schemeClr val="bg1"/>
                </a:solidFill>
              </a:rPr>
              <a:t>Bill Foster (D-IL)</a:t>
            </a:r>
            <a:br>
              <a:rPr lang="en-US" sz="1600" dirty="0">
                <a:solidFill>
                  <a:schemeClr val="bg1"/>
                </a:solidFill>
              </a:rPr>
            </a:br>
            <a:r>
              <a:rPr lang="en-US" sz="1600" dirty="0">
                <a:solidFill>
                  <a:schemeClr val="bg1"/>
                </a:solidFill>
              </a:rPr>
              <a:t>Gabrielle </a:t>
            </a:r>
            <a:r>
              <a:rPr lang="en-US" sz="1600" dirty="0" err="1">
                <a:solidFill>
                  <a:schemeClr val="bg1"/>
                </a:solidFill>
              </a:rPr>
              <a:t>Giffords</a:t>
            </a:r>
            <a:r>
              <a:rPr lang="en-US" sz="1600" dirty="0">
                <a:solidFill>
                  <a:schemeClr val="bg1"/>
                </a:solidFill>
              </a:rPr>
              <a:t> (D-AZ)</a:t>
            </a:r>
          </a:p>
          <a:p>
            <a:pPr>
              <a:lnSpc>
                <a:spcPct val="100000"/>
              </a:lnSpc>
              <a:buFont typeface="Wingdings" pitchFamily="2" charset="2"/>
              <a:buNone/>
              <a:defRPr/>
            </a:pPr>
            <a:r>
              <a:rPr lang="en-US" sz="1600" dirty="0">
                <a:solidFill>
                  <a:schemeClr val="bg1"/>
                </a:solidFill>
              </a:rPr>
              <a:t>Debbie Halvorson (D-IL)</a:t>
            </a:r>
            <a:br>
              <a:rPr lang="en-US" sz="1600" dirty="0">
                <a:solidFill>
                  <a:schemeClr val="bg1"/>
                </a:solidFill>
              </a:rPr>
            </a:br>
            <a:r>
              <a:rPr lang="en-US" sz="1600" dirty="0">
                <a:solidFill>
                  <a:schemeClr val="bg1"/>
                </a:solidFill>
              </a:rPr>
              <a:t>Paul </a:t>
            </a:r>
            <a:r>
              <a:rPr lang="en-US" sz="1600" dirty="0" err="1">
                <a:solidFill>
                  <a:schemeClr val="bg1"/>
                </a:solidFill>
              </a:rPr>
              <a:t>Hodes</a:t>
            </a:r>
            <a:r>
              <a:rPr lang="en-US" sz="1600" dirty="0">
                <a:solidFill>
                  <a:schemeClr val="bg1"/>
                </a:solidFill>
              </a:rPr>
              <a:t> (D-NH) </a:t>
            </a:r>
            <a:br>
              <a:rPr lang="en-US" sz="1600" dirty="0">
                <a:solidFill>
                  <a:schemeClr val="bg1"/>
                </a:solidFill>
              </a:rPr>
            </a:br>
            <a:r>
              <a:rPr lang="en-US" sz="1600" dirty="0">
                <a:solidFill>
                  <a:schemeClr val="bg1"/>
                </a:solidFill>
              </a:rPr>
              <a:t>Jay Inslee (D-WA) </a:t>
            </a:r>
            <a:br>
              <a:rPr lang="en-US" sz="1600" dirty="0">
                <a:solidFill>
                  <a:schemeClr val="bg1"/>
                </a:solidFill>
              </a:rPr>
            </a:br>
            <a:r>
              <a:rPr lang="en-US" sz="1600" dirty="0">
                <a:solidFill>
                  <a:schemeClr val="bg1"/>
                </a:solidFill>
              </a:rPr>
              <a:t>Steve </a:t>
            </a:r>
            <a:r>
              <a:rPr lang="en-US" sz="1600" dirty="0" err="1">
                <a:solidFill>
                  <a:schemeClr val="bg1"/>
                </a:solidFill>
              </a:rPr>
              <a:t>Kagen</a:t>
            </a:r>
            <a:r>
              <a:rPr lang="en-US" sz="1600" dirty="0">
                <a:solidFill>
                  <a:schemeClr val="bg1"/>
                </a:solidFill>
              </a:rPr>
              <a:t> (D-WI) </a:t>
            </a:r>
            <a:br>
              <a:rPr lang="en-US" sz="1600" dirty="0">
                <a:solidFill>
                  <a:schemeClr val="bg1"/>
                </a:solidFill>
              </a:rPr>
            </a:br>
            <a:r>
              <a:rPr lang="en-US" sz="1600" dirty="0">
                <a:solidFill>
                  <a:schemeClr val="bg1"/>
                </a:solidFill>
              </a:rPr>
              <a:t>Dennis Kucinich (D-OH) </a:t>
            </a:r>
            <a:br>
              <a:rPr lang="en-US" sz="1600" dirty="0">
                <a:solidFill>
                  <a:schemeClr val="bg1"/>
                </a:solidFill>
              </a:rPr>
            </a:br>
            <a:r>
              <a:rPr lang="en-US" sz="1600" dirty="0">
                <a:solidFill>
                  <a:schemeClr val="bg1"/>
                </a:solidFill>
              </a:rPr>
              <a:t>Dan Lipinski (D-IL)</a:t>
            </a:r>
            <a:br>
              <a:rPr lang="en-US" sz="1600" dirty="0">
                <a:solidFill>
                  <a:schemeClr val="bg1"/>
                </a:solidFill>
              </a:rPr>
            </a:br>
            <a:r>
              <a:rPr lang="en-US" sz="1600" dirty="0">
                <a:solidFill>
                  <a:schemeClr val="bg1"/>
                </a:solidFill>
              </a:rPr>
              <a:t>Dave </a:t>
            </a:r>
            <a:r>
              <a:rPr lang="en-US" sz="1600" dirty="0" err="1">
                <a:solidFill>
                  <a:schemeClr val="bg1"/>
                </a:solidFill>
              </a:rPr>
              <a:t>Loebsack</a:t>
            </a:r>
            <a:r>
              <a:rPr lang="en-US" sz="1600" dirty="0">
                <a:solidFill>
                  <a:schemeClr val="bg1"/>
                </a:solidFill>
              </a:rPr>
              <a:t> (D-IA)</a:t>
            </a:r>
          </a:p>
          <a:p>
            <a:pPr>
              <a:lnSpc>
                <a:spcPct val="100000"/>
              </a:lnSpc>
              <a:buFont typeface="Wingdings" pitchFamily="2" charset="2"/>
              <a:buNone/>
              <a:defRPr/>
            </a:pPr>
            <a:r>
              <a:rPr lang="en-US" sz="1600" dirty="0">
                <a:solidFill>
                  <a:schemeClr val="bg1"/>
                </a:solidFill>
              </a:rPr>
              <a:t>Zoe Lofgren (D-CA) </a:t>
            </a:r>
            <a:br>
              <a:rPr lang="en-US" sz="1600" dirty="0">
                <a:solidFill>
                  <a:schemeClr val="bg1"/>
                </a:solidFill>
              </a:rPr>
            </a:br>
            <a:r>
              <a:rPr lang="en-US" sz="1600" dirty="0">
                <a:solidFill>
                  <a:schemeClr val="bg1"/>
                </a:solidFill>
              </a:rPr>
              <a:t>Doris Matsui (D-CA) </a:t>
            </a:r>
            <a:br>
              <a:rPr lang="en-US" sz="1600" dirty="0">
                <a:solidFill>
                  <a:schemeClr val="bg1"/>
                </a:solidFill>
              </a:rPr>
            </a:br>
            <a:r>
              <a:rPr lang="en-US" sz="1600" dirty="0">
                <a:solidFill>
                  <a:schemeClr val="bg1"/>
                </a:solidFill>
              </a:rPr>
              <a:t>Betty McCollum (D-MN) </a:t>
            </a:r>
            <a:br>
              <a:rPr lang="en-US" sz="1600" dirty="0">
                <a:solidFill>
                  <a:schemeClr val="bg1"/>
                </a:solidFill>
              </a:rPr>
            </a:br>
            <a:r>
              <a:rPr lang="en-US" sz="1600" dirty="0">
                <a:solidFill>
                  <a:schemeClr val="bg1"/>
                </a:solidFill>
              </a:rPr>
              <a:t>Jim McDermott (D-WA) </a:t>
            </a:r>
          </a:p>
          <a:p>
            <a:pPr>
              <a:lnSpc>
                <a:spcPct val="100000"/>
              </a:lnSpc>
              <a:buFont typeface="Wingdings" pitchFamily="2" charset="2"/>
              <a:buNone/>
              <a:defRPr/>
            </a:pPr>
            <a:r>
              <a:rPr lang="en-US" sz="1600" dirty="0">
                <a:solidFill>
                  <a:schemeClr val="bg1"/>
                </a:solidFill>
              </a:rPr>
              <a:t>Mike McIntyre (D-NC)</a:t>
            </a:r>
            <a:br>
              <a:rPr lang="en-US" sz="1600" dirty="0">
                <a:solidFill>
                  <a:schemeClr val="bg1"/>
                </a:solidFill>
              </a:rPr>
            </a:br>
            <a:r>
              <a:rPr lang="en-US" sz="1600" dirty="0">
                <a:solidFill>
                  <a:schemeClr val="bg1"/>
                </a:solidFill>
              </a:rPr>
              <a:t>Jerry McNerney (D-CA) </a:t>
            </a:r>
          </a:p>
          <a:p>
            <a:pPr>
              <a:lnSpc>
                <a:spcPct val="100000"/>
              </a:lnSpc>
              <a:buFont typeface="Wingdings" pitchFamily="2" charset="2"/>
              <a:buNone/>
              <a:defRPr/>
            </a:pPr>
            <a:r>
              <a:rPr lang="en-US" sz="1600" dirty="0">
                <a:solidFill>
                  <a:schemeClr val="bg1"/>
                </a:solidFill>
              </a:rPr>
              <a:t>Ed </a:t>
            </a:r>
            <a:r>
              <a:rPr lang="en-US" sz="1600" dirty="0" err="1">
                <a:solidFill>
                  <a:schemeClr val="bg1"/>
                </a:solidFill>
              </a:rPr>
              <a:t>Perlmutter</a:t>
            </a:r>
            <a:r>
              <a:rPr lang="en-US" sz="1600" dirty="0">
                <a:solidFill>
                  <a:schemeClr val="bg1"/>
                </a:solidFill>
              </a:rPr>
              <a:t> (D-CO) </a:t>
            </a:r>
          </a:p>
          <a:p>
            <a:pPr>
              <a:lnSpc>
                <a:spcPct val="100000"/>
              </a:lnSpc>
              <a:buFont typeface="Wingdings" pitchFamily="2" charset="2"/>
              <a:buNone/>
              <a:defRPr/>
            </a:pPr>
            <a:r>
              <a:rPr lang="en-US" sz="1600" dirty="0">
                <a:solidFill>
                  <a:schemeClr val="bg1"/>
                </a:solidFill>
              </a:rPr>
              <a:t>Todd </a:t>
            </a:r>
            <a:r>
              <a:rPr lang="en-US" sz="1600" dirty="0" err="1">
                <a:solidFill>
                  <a:schemeClr val="bg1"/>
                </a:solidFill>
              </a:rPr>
              <a:t>Platts</a:t>
            </a:r>
            <a:r>
              <a:rPr lang="en-US" sz="1600" dirty="0">
                <a:solidFill>
                  <a:schemeClr val="bg1"/>
                </a:solidFill>
              </a:rPr>
              <a:t> (R-PA)</a:t>
            </a:r>
          </a:p>
          <a:p>
            <a:pPr>
              <a:lnSpc>
                <a:spcPct val="100000"/>
              </a:lnSpc>
              <a:buFont typeface="Wingdings" pitchFamily="2" charset="2"/>
              <a:buNone/>
              <a:defRPr/>
            </a:pPr>
            <a:r>
              <a:rPr lang="en-US" sz="1600" dirty="0">
                <a:solidFill>
                  <a:schemeClr val="bg1"/>
                </a:solidFill>
              </a:rPr>
              <a:t>Allyson Schwartz (D-PA)</a:t>
            </a:r>
            <a:br>
              <a:rPr lang="en-US" sz="1600" dirty="0">
                <a:solidFill>
                  <a:schemeClr val="bg1"/>
                </a:solidFill>
              </a:rPr>
            </a:br>
            <a:r>
              <a:rPr lang="en-US" sz="1600" dirty="0">
                <a:solidFill>
                  <a:schemeClr val="bg1"/>
                </a:solidFill>
              </a:rPr>
              <a:t>Joe </a:t>
            </a:r>
            <a:r>
              <a:rPr lang="en-US" sz="1600" dirty="0" err="1">
                <a:solidFill>
                  <a:schemeClr val="bg1"/>
                </a:solidFill>
              </a:rPr>
              <a:t>Sestak</a:t>
            </a:r>
            <a:r>
              <a:rPr lang="en-US" sz="1600" dirty="0">
                <a:solidFill>
                  <a:schemeClr val="bg1"/>
                </a:solidFill>
              </a:rPr>
              <a:t> (D-PA) </a:t>
            </a:r>
          </a:p>
          <a:p>
            <a:pPr>
              <a:lnSpc>
                <a:spcPct val="100000"/>
              </a:lnSpc>
              <a:buFont typeface="Wingdings" pitchFamily="2" charset="2"/>
              <a:buNone/>
              <a:defRPr/>
            </a:pPr>
            <a:r>
              <a:rPr lang="en-US" sz="1600" dirty="0" err="1">
                <a:solidFill>
                  <a:schemeClr val="bg1"/>
                </a:solidFill>
              </a:rPr>
              <a:t>Edolphus</a:t>
            </a:r>
            <a:r>
              <a:rPr lang="en-US" sz="1600" dirty="0">
                <a:solidFill>
                  <a:schemeClr val="bg1"/>
                </a:solidFill>
              </a:rPr>
              <a:t> Towns (D-NY) </a:t>
            </a:r>
          </a:p>
          <a:p>
            <a:pPr>
              <a:lnSpc>
                <a:spcPct val="100000"/>
              </a:lnSpc>
              <a:buFont typeface="Wingdings" pitchFamily="2" charset="2"/>
              <a:buNone/>
              <a:defRPr/>
            </a:pPr>
            <a:r>
              <a:rPr lang="en-US" sz="1600" dirty="0">
                <a:solidFill>
                  <a:schemeClr val="bg1"/>
                </a:solidFill>
              </a:rPr>
              <a:t>David Wu (D-OR)</a:t>
            </a:r>
          </a:p>
        </p:txBody>
      </p:sp>
      <p:pic>
        <p:nvPicPr>
          <p:cNvPr id="13339" name="Picture 27" descr="ICC.jpg"/>
          <p:cNvPicPr>
            <a:picLocks noChangeAspect="1"/>
          </p:cNvPicPr>
          <p:nvPr/>
        </p:nvPicPr>
        <p:blipFill>
          <a:blip r:embed="rId20" cstate="print"/>
          <a:srcRect/>
          <a:stretch>
            <a:fillRect/>
          </a:stretch>
        </p:blipFill>
        <p:spPr bwMode="auto">
          <a:xfrm>
            <a:off x="6781800" y="4267200"/>
            <a:ext cx="685800" cy="869950"/>
          </a:xfrm>
          <a:prstGeom prst="rect">
            <a:avLst/>
          </a:prstGeom>
          <a:noFill/>
          <a:ln w="9525">
            <a:noFill/>
            <a:miter lim="800000"/>
            <a:headEnd/>
            <a:tailEnd/>
          </a:ln>
        </p:spPr>
      </p:pic>
      <p:pic>
        <p:nvPicPr>
          <p:cNvPr id="13340" name="Picture 28" descr="IFMA_logo_tag line.jpg"/>
          <p:cNvPicPr>
            <a:picLocks noChangeAspect="1"/>
          </p:cNvPicPr>
          <p:nvPr/>
        </p:nvPicPr>
        <p:blipFill>
          <a:blip r:embed="rId21" cstate="print"/>
          <a:srcRect/>
          <a:stretch>
            <a:fillRect/>
          </a:stretch>
        </p:blipFill>
        <p:spPr bwMode="auto">
          <a:xfrm>
            <a:off x="7543800" y="4343400"/>
            <a:ext cx="1282700" cy="349250"/>
          </a:xfrm>
          <a:prstGeom prst="rect">
            <a:avLst/>
          </a:prstGeom>
          <a:noFill/>
          <a:ln w="9525">
            <a:noFill/>
            <a:miter lim="800000"/>
            <a:headEnd/>
            <a:tailEnd/>
          </a:ln>
        </p:spPr>
      </p:pic>
      <p:pic>
        <p:nvPicPr>
          <p:cNvPr id="13341" name="Picture 29" descr="NIBS_Logo_MedRez.jpg"/>
          <p:cNvPicPr>
            <a:picLocks noChangeAspect="1"/>
          </p:cNvPicPr>
          <p:nvPr/>
        </p:nvPicPr>
        <p:blipFill>
          <a:blip r:embed="rId22" cstate="print"/>
          <a:srcRect/>
          <a:stretch>
            <a:fillRect/>
          </a:stretch>
        </p:blipFill>
        <p:spPr bwMode="auto">
          <a:xfrm>
            <a:off x="5334000" y="4876800"/>
            <a:ext cx="1371600" cy="355600"/>
          </a:xfrm>
          <a:prstGeom prst="rect">
            <a:avLst/>
          </a:prstGeom>
          <a:noFill/>
          <a:ln w="9525">
            <a:noFill/>
            <a:miter lim="800000"/>
            <a:headEnd/>
            <a:tailEnd/>
          </a:ln>
        </p:spPr>
      </p:pic>
      <p:pic>
        <p:nvPicPr>
          <p:cNvPr id="13342" name="Picture 30" descr="smacnalogo (185_287).jpg"/>
          <p:cNvPicPr>
            <a:picLocks noChangeAspect="1"/>
          </p:cNvPicPr>
          <p:nvPr/>
        </p:nvPicPr>
        <p:blipFill>
          <a:blip r:embed="rId23" cstate="print"/>
          <a:srcRect/>
          <a:stretch>
            <a:fillRect/>
          </a:stretch>
        </p:blipFill>
        <p:spPr bwMode="auto">
          <a:xfrm>
            <a:off x="7315200" y="2971800"/>
            <a:ext cx="844550" cy="4587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304800"/>
            <a:ext cx="7239000" cy="1143000"/>
          </a:xfrm>
        </p:spPr>
        <p:txBody>
          <a:bodyPr>
            <a:normAutofit/>
          </a:bodyPr>
          <a:lstStyle/>
          <a:p>
            <a:pPr>
              <a:defRPr/>
            </a:pPr>
            <a:r>
              <a:rPr lang="en-US" sz="3600" dirty="0" smtClean="0">
                <a:solidFill>
                  <a:schemeClr val="bg1"/>
                </a:solidFill>
                <a:effectLst>
                  <a:outerShdw blurRad="38100" dist="38100" dir="2700000" algn="tl">
                    <a:srgbClr val="000000">
                      <a:alpha val="43137"/>
                    </a:srgbClr>
                  </a:outerShdw>
                </a:effectLst>
              </a:rPr>
              <a:t>Workshops/Symposia/Meetings</a:t>
            </a:r>
            <a:endParaRPr lang="en-US" sz="3600" dirty="0" smtClean="0">
              <a:solidFill>
                <a:schemeClr val="bg1"/>
              </a:solidFill>
              <a:effectLst>
                <a:outerShdw blurRad="38100" dist="38100" dir="2700000" algn="tl">
                  <a:srgbClr val="C0C0C0"/>
                </a:outerShdw>
              </a:effectLst>
            </a:endParaRPr>
          </a:p>
        </p:txBody>
      </p:sp>
      <p:sp>
        <p:nvSpPr>
          <p:cNvPr id="6147" name="Rectangle 3"/>
          <p:cNvSpPr>
            <a:spLocks noGrp="1" noChangeArrowheads="1"/>
          </p:cNvSpPr>
          <p:nvPr>
            <p:ph idx="1"/>
          </p:nvPr>
        </p:nvSpPr>
        <p:spPr>
          <a:xfrm>
            <a:off x="0" y="1905000"/>
            <a:ext cx="8458200" cy="4267200"/>
          </a:xfrm>
        </p:spPr>
        <p:txBody>
          <a:bodyPr>
            <a:normAutofit fontScale="92500" lnSpcReduction="20000"/>
          </a:bodyPr>
          <a:lstStyle/>
          <a:p>
            <a:pPr marL="590550" indent="-533400" defTabSz="1662113">
              <a:spcBef>
                <a:spcPts val="500"/>
              </a:spcBef>
              <a:buFont typeface="Wingdings" pitchFamily="2" charset="2"/>
              <a:buChar char="v"/>
              <a:tabLst>
                <a:tab pos="2517775" algn="l"/>
              </a:tabLst>
            </a:pPr>
            <a:r>
              <a:rPr lang="en-US" b="1" dirty="0" smtClean="0">
                <a:solidFill>
                  <a:schemeClr val="bg1"/>
                </a:solidFill>
              </a:rPr>
              <a:t>Capitol Hill Briefings (HPBCCC)</a:t>
            </a:r>
          </a:p>
          <a:p>
            <a:pPr marL="914400" indent="-284163" defTabSz="1662113">
              <a:buFont typeface="Wingdings" pitchFamily="2" charset="2"/>
              <a:buChar char="v"/>
              <a:tabLst>
                <a:tab pos="2517775" algn="l"/>
              </a:tabLst>
            </a:pPr>
            <a:r>
              <a:rPr lang="en-US" sz="1700" dirty="0" smtClean="0">
                <a:solidFill>
                  <a:schemeClr val="bg1"/>
                </a:solidFill>
              </a:rPr>
              <a:t>Building Metrics: Understanding Performance &amp; Making</a:t>
            </a:r>
          </a:p>
          <a:p>
            <a:pPr marL="914400" indent="-284163" defTabSz="1662113">
              <a:buNone/>
              <a:tabLst>
                <a:tab pos="2517775" algn="l"/>
              </a:tabLst>
            </a:pPr>
            <a:r>
              <a:rPr lang="en-US" sz="1700" dirty="0" smtClean="0">
                <a:solidFill>
                  <a:schemeClr val="bg1"/>
                </a:solidFill>
              </a:rPr>
              <a:t>      Informed Choices (December 14, 2010)</a:t>
            </a:r>
          </a:p>
          <a:p>
            <a:pPr marL="914400" indent="-284163" defTabSz="1662113">
              <a:buFont typeface="Wingdings" pitchFamily="2" charset="2"/>
              <a:buChar char="v"/>
              <a:tabLst>
                <a:tab pos="2517775" algn="l"/>
              </a:tabLst>
            </a:pPr>
            <a:r>
              <a:rPr lang="en-US" sz="1700" dirty="0" smtClean="0">
                <a:solidFill>
                  <a:schemeClr val="bg1"/>
                </a:solidFill>
              </a:rPr>
              <a:t>Saving Water in the Interior of a Building (September 13, 2010)</a:t>
            </a:r>
          </a:p>
          <a:p>
            <a:pPr marL="914400" indent="-284163" defTabSz="1662113">
              <a:buFont typeface="Wingdings" pitchFamily="2" charset="2"/>
              <a:buChar char="v"/>
              <a:tabLst>
                <a:tab pos="2517775" algn="l"/>
              </a:tabLst>
            </a:pPr>
            <a:r>
              <a:rPr lang="en-US" sz="1700" dirty="0" smtClean="0">
                <a:solidFill>
                  <a:schemeClr val="bg1"/>
                </a:solidFill>
              </a:rPr>
              <a:t>High Performance Building Isn’t Just the Building (July 12, 2010)</a:t>
            </a:r>
          </a:p>
          <a:p>
            <a:pPr marL="914400" indent="-284163" defTabSz="1662113">
              <a:buFont typeface="Wingdings" pitchFamily="2" charset="2"/>
              <a:buChar char="v"/>
              <a:tabLst>
                <a:tab pos="2517775" algn="l"/>
              </a:tabLst>
            </a:pPr>
            <a:r>
              <a:rPr lang="en-US" sz="1700" dirty="0" smtClean="0">
                <a:solidFill>
                  <a:schemeClr val="bg1"/>
                </a:solidFill>
              </a:rPr>
              <a:t>The Zero Energy Commercial Building Consortium (June 18, 2010)</a:t>
            </a:r>
          </a:p>
          <a:p>
            <a:pPr marL="914400" indent="-284163" defTabSz="1662113">
              <a:buFont typeface="Wingdings" pitchFamily="2" charset="2"/>
              <a:buChar char="v"/>
              <a:tabLst>
                <a:tab pos="2517775" algn="l"/>
              </a:tabLst>
            </a:pPr>
            <a:r>
              <a:rPr lang="en-US" sz="1700" dirty="0" smtClean="0">
                <a:solidFill>
                  <a:schemeClr val="bg1"/>
                </a:solidFill>
              </a:rPr>
              <a:t>Getting the Whole Picture of High-Performance Buildings (June 15, 2010)</a:t>
            </a:r>
          </a:p>
          <a:p>
            <a:pPr marL="914400" indent="-284163" defTabSz="1662113">
              <a:buFont typeface="Wingdings" pitchFamily="2" charset="2"/>
              <a:buChar char="v"/>
              <a:tabLst>
                <a:tab pos="2517775" algn="l"/>
              </a:tabLst>
            </a:pPr>
            <a:r>
              <a:rPr lang="en-US" sz="1700" dirty="0" smtClean="0">
                <a:solidFill>
                  <a:schemeClr val="bg1"/>
                </a:solidFill>
              </a:rPr>
              <a:t>Building STAR Legislation: Retrofitting Our Way to Energy</a:t>
            </a:r>
          </a:p>
          <a:p>
            <a:pPr marL="914400" indent="-284163" defTabSz="1662113">
              <a:buNone/>
              <a:tabLst>
                <a:tab pos="2517775" algn="l"/>
              </a:tabLst>
            </a:pPr>
            <a:r>
              <a:rPr lang="en-US" sz="1700" dirty="0" smtClean="0">
                <a:solidFill>
                  <a:schemeClr val="bg1"/>
                </a:solidFill>
              </a:rPr>
              <a:t>       Savings and Job Creation (May 24, 2010)</a:t>
            </a:r>
          </a:p>
          <a:p>
            <a:pPr marL="914400" indent="-284163" defTabSz="1662113">
              <a:buFont typeface="Wingdings" pitchFamily="2" charset="2"/>
              <a:buChar char="v"/>
              <a:tabLst>
                <a:tab pos="2517775" algn="l"/>
              </a:tabLst>
            </a:pPr>
            <a:r>
              <a:rPr lang="en-US" sz="1700" dirty="0" smtClean="0">
                <a:solidFill>
                  <a:schemeClr val="bg1"/>
                </a:solidFill>
              </a:rPr>
              <a:t>What’s Your Quality of Light? Sustainable Solutions for</a:t>
            </a:r>
          </a:p>
          <a:p>
            <a:pPr marL="914400" indent="-284163" defTabSz="1662113">
              <a:buNone/>
              <a:tabLst>
                <a:tab pos="2517775" algn="l"/>
              </a:tabLst>
            </a:pPr>
            <a:r>
              <a:rPr lang="en-US" sz="1700" dirty="0" smtClean="0">
                <a:solidFill>
                  <a:schemeClr val="bg1"/>
                </a:solidFill>
              </a:rPr>
              <a:t>       Human Needs and Energy Efficiency (April 29, 2010)</a:t>
            </a:r>
          </a:p>
          <a:p>
            <a:pPr marL="990600" lvl="1" indent="-533400" defTabSz="1662113" eaLnBrk="1" hangingPunct="1">
              <a:spcBef>
                <a:spcPts val="500"/>
              </a:spcBef>
              <a:buFont typeface="Wingdings" pitchFamily="2" charset="2"/>
              <a:buChar char="v"/>
              <a:tabLst>
                <a:tab pos="2517775" algn="l"/>
              </a:tabLst>
            </a:pPr>
            <a:endParaRPr lang="en-US" sz="1200" b="1" dirty="0" smtClean="0">
              <a:solidFill>
                <a:schemeClr val="bg1"/>
              </a:solidFill>
            </a:endParaRPr>
          </a:p>
          <a:p>
            <a:pPr marL="590550" indent="-533400" defTabSz="1662113">
              <a:spcBef>
                <a:spcPts val="500"/>
              </a:spcBef>
              <a:buFont typeface="Wingdings" pitchFamily="2" charset="2"/>
              <a:buChar char="v"/>
              <a:tabLst>
                <a:tab pos="2517775" algn="l"/>
              </a:tabLst>
            </a:pPr>
            <a:r>
              <a:rPr lang="en-US" b="1" dirty="0" smtClean="0">
                <a:solidFill>
                  <a:schemeClr val="bg1"/>
                </a:solidFill>
              </a:rPr>
              <a:t>ASHRAE Presidential Meetings</a:t>
            </a:r>
            <a:r>
              <a:rPr lang="en-US" dirty="0" smtClean="0">
                <a:solidFill>
                  <a:schemeClr val="bg1"/>
                </a:solidFill>
              </a:rPr>
              <a:t> </a:t>
            </a:r>
          </a:p>
          <a:p>
            <a:pPr marL="1371600" lvl="2" indent="-457200" defTabSz="1662113" eaLnBrk="1" hangingPunct="1">
              <a:spcBef>
                <a:spcPts val="500"/>
              </a:spcBef>
              <a:buFont typeface="Wingdings" pitchFamily="2" charset="2"/>
              <a:buChar char="v"/>
              <a:tabLst>
                <a:tab pos="2517775" algn="l"/>
              </a:tabLst>
            </a:pPr>
            <a:r>
              <a:rPr lang="en-US" dirty="0" smtClean="0">
                <a:solidFill>
                  <a:schemeClr val="bg1"/>
                </a:solidFill>
              </a:rPr>
              <a:t>Sept. 2010: The White House, NASEO, EPA, AHRI, DOE, USGBC, ASE, NEMA, FEMP</a:t>
            </a:r>
          </a:p>
        </p:txBody>
      </p:sp>
      <p:pic>
        <p:nvPicPr>
          <p:cNvPr id="6149" name="Picture 5" descr="bEQ-072.jpg"/>
          <p:cNvPicPr>
            <a:picLocks noChangeAspect="1"/>
          </p:cNvPicPr>
          <p:nvPr/>
        </p:nvPicPr>
        <p:blipFill>
          <a:blip r:embed="rId2" cstate="print"/>
          <a:srcRect/>
          <a:stretch>
            <a:fillRect/>
          </a:stretch>
        </p:blipFill>
        <p:spPr bwMode="auto">
          <a:xfrm>
            <a:off x="6248400" y="1219200"/>
            <a:ext cx="2743200" cy="2057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990600" y="304800"/>
            <a:ext cx="7239000" cy="1143000"/>
          </a:xfrm>
        </p:spPr>
        <p:txBody>
          <a:bodyPr>
            <a:normAutofit/>
          </a:bodyPr>
          <a:lstStyle/>
          <a:p>
            <a:pPr>
              <a:defRPr/>
            </a:pPr>
            <a:r>
              <a:rPr lang="en-US" sz="3600" dirty="0" smtClean="0">
                <a:solidFill>
                  <a:schemeClr val="bg1"/>
                </a:solidFill>
                <a:effectLst>
                  <a:outerShdw blurRad="38100" dist="38100" dir="2700000" algn="tl">
                    <a:srgbClr val="000000">
                      <a:alpha val="43137"/>
                    </a:srgbClr>
                  </a:outerShdw>
                </a:effectLst>
              </a:rPr>
              <a:t>Workshops/Symposia/Meetings</a:t>
            </a:r>
            <a:endParaRPr lang="en-US" sz="3600" dirty="0" smtClean="0">
              <a:solidFill>
                <a:schemeClr val="bg1"/>
              </a:solidFill>
              <a:effectLst>
                <a:outerShdw blurRad="38100" dist="38100" dir="2700000" algn="tl">
                  <a:srgbClr val="C0C0C0"/>
                </a:outerShdw>
              </a:effectLst>
            </a:endParaRPr>
          </a:p>
        </p:txBody>
      </p:sp>
      <p:sp>
        <p:nvSpPr>
          <p:cNvPr id="7172" name="Rectangle 6"/>
          <p:cNvSpPr>
            <a:spLocks noChangeArrowheads="1"/>
          </p:cNvSpPr>
          <p:nvPr/>
        </p:nvSpPr>
        <p:spPr bwMode="auto">
          <a:xfrm>
            <a:off x="76200" y="1447800"/>
            <a:ext cx="8839200" cy="5410200"/>
          </a:xfrm>
          <a:prstGeom prst="rect">
            <a:avLst/>
          </a:prstGeom>
          <a:noFill/>
          <a:ln w="9525">
            <a:noFill/>
            <a:miter lim="800000"/>
            <a:headEnd/>
            <a:tailEnd/>
          </a:ln>
        </p:spPr>
        <p:txBody>
          <a:bodyPr numCol="2"/>
          <a:lstStyle/>
          <a:p>
            <a:pPr marL="395288" lvl="1" indent="-284163">
              <a:lnSpc>
                <a:spcPct val="150000"/>
              </a:lnSpc>
              <a:spcBef>
                <a:spcPct val="20000"/>
              </a:spcBef>
              <a:buFont typeface="Wingdings" pitchFamily="2" charset="2"/>
              <a:buChar char="v"/>
              <a:defRPr/>
            </a:pPr>
            <a:r>
              <a:rPr lang="en-US" b="1" dirty="0">
                <a:solidFill>
                  <a:schemeClr val="bg1"/>
                </a:solidFill>
              </a:rPr>
              <a:t>NIST/BFRL Workshop on International Engagement</a:t>
            </a:r>
          </a:p>
          <a:p>
            <a:pPr marL="395288" lvl="1" indent="-284163">
              <a:lnSpc>
                <a:spcPct val="150000"/>
              </a:lnSpc>
              <a:spcBef>
                <a:spcPct val="20000"/>
              </a:spcBef>
              <a:buFont typeface="Wingdings" pitchFamily="2" charset="2"/>
              <a:buChar char="v"/>
              <a:defRPr/>
            </a:pPr>
            <a:r>
              <a:rPr lang="en-US" b="1" dirty="0">
                <a:solidFill>
                  <a:schemeClr val="bg1"/>
                </a:solidFill>
              </a:rPr>
              <a:t>Rebuilding America </a:t>
            </a:r>
          </a:p>
          <a:p>
            <a:pPr marL="395288" lvl="1" indent="-284163">
              <a:lnSpc>
                <a:spcPct val="150000"/>
              </a:lnSpc>
              <a:spcBef>
                <a:spcPct val="20000"/>
              </a:spcBef>
              <a:buFont typeface="Wingdings" pitchFamily="2" charset="2"/>
              <a:buChar char="v"/>
              <a:defRPr/>
            </a:pPr>
            <a:r>
              <a:rPr lang="en-US" b="1" dirty="0">
                <a:solidFill>
                  <a:schemeClr val="bg1"/>
                </a:solidFill>
              </a:rPr>
              <a:t>AGC Meeting on Construction and Climate Change</a:t>
            </a:r>
          </a:p>
          <a:p>
            <a:pPr marL="395288" lvl="1" indent="-284163">
              <a:lnSpc>
                <a:spcPct val="150000"/>
              </a:lnSpc>
              <a:spcBef>
                <a:spcPct val="20000"/>
              </a:spcBef>
              <a:buFont typeface="Wingdings" pitchFamily="2" charset="2"/>
              <a:buChar char="v"/>
              <a:defRPr/>
            </a:pPr>
            <a:r>
              <a:rPr lang="en-US" b="1" dirty="0">
                <a:solidFill>
                  <a:schemeClr val="bg1"/>
                </a:solidFill>
              </a:rPr>
              <a:t>NAE Symposium on K-12 Engineering Education</a:t>
            </a:r>
          </a:p>
          <a:p>
            <a:pPr marL="395288" lvl="1" indent="-284163">
              <a:lnSpc>
                <a:spcPct val="150000"/>
              </a:lnSpc>
              <a:spcBef>
                <a:spcPct val="20000"/>
              </a:spcBef>
              <a:buFont typeface="Wingdings" pitchFamily="2" charset="2"/>
              <a:buChar char="v"/>
              <a:defRPr/>
            </a:pPr>
            <a:r>
              <a:rPr lang="en-US" b="1" dirty="0">
                <a:solidFill>
                  <a:schemeClr val="bg1"/>
                </a:solidFill>
              </a:rPr>
              <a:t>NEMA Energy Tax Coalition</a:t>
            </a:r>
          </a:p>
          <a:p>
            <a:pPr marL="395288" lvl="1" indent="-284163">
              <a:lnSpc>
                <a:spcPct val="150000"/>
              </a:lnSpc>
              <a:spcBef>
                <a:spcPct val="20000"/>
              </a:spcBef>
              <a:buFont typeface="Wingdings" pitchFamily="2" charset="2"/>
              <a:buChar char="v"/>
              <a:defRPr/>
            </a:pPr>
            <a:r>
              <a:rPr lang="en-US" b="1" dirty="0">
                <a:solidFill>
                  <a:schemeClr val="bg1"/>
                </a:solidFill>
              </a:rPr>
              <a:t>IFMA/FFC Policy Forum</a:t>
            </a:r>
          </a:p>
          <a:p>
            <a:pPr marL="395288" lvl="1" indent="-284163">
              <a:lnSpc>
                <a:spcPct val="150000"/>
              </a:lnSpc>
              <a:spcBef>
                <a:spcPct val="20000"/>
              </a:spcBef>
              <a:buFont typeface="Wingdings" pitchFamily="2" charset="2"/>
              <a:buChar char="v"/>
              <a:defRPr/>
            </a:pPr>
            <a:r>
              <a:rPr lang="en-US" b="1" dirty="0">
                <a:solidFill>
                  <a:schemeClr val="bg1"/>
                </a:solidFill>
              </a:rPr>
              <a:t>Interagency Sustainability Working Group</a:t>
            </a:r>
          </a:p>
          <a:p>
            <a:pPr marL="395288" lvl="1" indent="-333375">
              <a:lnSpc>
                <a:spcPct val="150000"/>
              </a:lnSpc>
              <a:spcBef>
                <a:spcPct val="20000"/>
              </a:spcBef>
              <a:buFont typeface="Wingdings" pitchFamily="2" charset="2"/>
              <a:buChar char="v"/>
              <a:defRPr/>
            </a:pPr>
            <a:r>
              <a:rPr lang="en-US" b="1" dirty="0">
                <a:solidFill>
                  <a:schemeClr val="bg1"/>
                </a:solidFill>
              </a:rPr>
              <a:t>ACEEE Briefing on Behaviors for Energy Efficiency</a:t>
            </a:r>
          </a:p>
          <a:p>
            <a:pPr marL="395288" lvl="1" indent="-333375">
              <a:lnSpc>
                <a:spcPct val="150000"/>
              </a:lnSpc>
              <a:spcBef>
                <a:spcPct val="20000"/>
              </a:spcBef>
              <a:buFont typeface="Wingdings" pitchFamily="2" charset="2"/>
              <a:buChar char="v"/>
              <a:defRPr/>
            </a:pPr>
            <a:r>
              <a:rPr lang="en-US" b="1" dirty="0">
                <a:solidFill>
                  <a:schemeClr val="bg1"/>
                </a:solidFill>
              </a:rPr>
              <a:t>Minnesota Energy Expo</a:t>
            </a:r>
          </a:p>
          <a:p>
            <a:pPr marL="395288" lvl="1" indent="-333375">
              <a:lnSpc>
                <a:spcPct val="150000"/>
              </a:lnSpc>
              <a:spcBef>
                <a:spcPct val="20000"/>
              </a:spcBef>
              <a:buFont typeface="Wingdings" pitchFamily="2" charset="2"/>
              <a:buChar char="v"/>
              <a:defRPr/>
            </a:pPr>
            <a:r>
              <a:rPr lang="en-US" b="1" dirty="0">
                <a:solidFill>
                  <a:schemeClr val="bg1"/>
                </a:solidFill>
              </a:rPr>
              <a:t>Interagency Council on Indoor Air Quality</a:t>
            </a:r>
          </a:p>
          <a:p>
            <a:pPr marL="395288" lvl="1" indent="-333375">
              <a:lnSpc>
                <a:spcPct val="150000"/>
              </a:lnSpc>
              <a:spcBef>
                <a:spcPct val="20000"/>
              </a:spcBef>
              <a:buFont typeface="Wingdings" pitchFamily="2" charset="2"/>
              <a:buChar char="v"/>
              <a:defRPr/>
            </a:pPr>
            <a:r>
              <a:rPr lang="en-US" b="1" dirty="0">
                <a:solidFill>
                  <a:schemeClr val="bg1"/>
                </a:solidFill>
              </a:rPr>
              <a:t>USGBC Building Performance Initiative Discussion</a:t>
            </a:r>
          </a:p>
          <a:p>
            <a:pPr marL="395288" lvl="1" indent="-333375">
              <a:lnSpc>
                <a:spcPct val="150000"/>
              </a:lnSpc>
              <a:spcBef>
                <a:spcPct val="20000"/>
              </a:spcBef>
              <a:buFont typeface="Wingdings" pitchFamily="2" charset="2"/>
              <a:buChar char="v"/>
              <a:defRPr/>
            </a:pPr>
            <a:r>
              <a:rPr lang="en-US" b="1" dirty="0">
                <a:solidFill>
                  <a:schemeClr val="bg1"/>
                </a:solidFill>
              </a:rPr>
              <a:t>EPA/DOE Discussion on Energy Star MOU</a:t>
            </a:r>
          </a:p>
          <a:p>
            <a:pPr marL="395288" lvl="1" indent="-333375">
              <a:lnSpc>
                <a:spcPct val="150000"/>
              </a:lnSpc>
              <a:spcBef>
                <a:spcPct val="20000"/>
              </a:spcBef>
              <a:buFont typeface="Wingdings" pitchFamily="2" charset="2"/>
              <a:buChar char="v"/>
              <a:defRPr/>
            </a:pPr>
            <a:r>
              <a:rPr lang="en-US" b="1" dirty="0">
                <a:solidFill>
                  <a:schemeClr val="bg1"/>
                </a:solidFill>
              </a:rPr>
              <a:t>DHS Summit on Security, Energy and Environment</a:t>
            </a:r>
          </a:p>
          <a:p>
            <a:pPr marL="395288" lvl="1" indent="-333375">
              <a:lnSpc>
                <a:spcPct val="150000"/>
              </a:lnSpc>
              <a:spcBef>
                <a:spcPct val="20000"/>
              </a:spcBef>
              <a:buFont typeface="Wingdings" pitchFamily="2" charset="2"/>
              <a:buChar char="v"/>
              <a:defRPr/>
            </a:pPr>
            <a:r>
              <a:rPr lang="en-US" b="1" dirty="0">
                <a:solidFill>
                  <a:schemeClr val="bg1"/>
                </a:solidFill>
              </a:rPr>
              <a:t>Energy Policy Alliance</a:t>
            </a:r>
            <a:endParaRPr lang="en-US" sz="24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1447800"/>
            <a:ext cx="8229600" cy="5105400"/>
          </a:xfrm>
        </p:spPr>
        <p:txBody>
          <a:bodyPr>
            <a:normAutofit fontScale="70000" lnSpcReduction="20000"/>
          </a:bodyPr>
          <a:lstStyle/>
          <a:p>
            <a:pPr>
              <a:spcBef>
                <a:spcPct val="0"/>
              </a:spcBef>
              <a:spcAft>
                <a:spcPct val="50000"/>
              </a:spcAft>
              <a:buFont typeface="Wingdings" pitchFamily="2" charset="2"/>
              <a:buChar char="v"/>
            </a:pPr>
            <a:r>
              <a:rPr lang="en-US" b="1" dirty="0" smtClean="0">
                <a:solidFill>
                  <a:schemeClr val="bg1"/>
                </a:solidFill>
              </a:rPr>
              <a:t>Development of letters, comments &amp; testimony to Congress and Agencies on pending actions</a:t>
            </a:r>
          </a:p>
          <a:p>
            <a:pPr lvl="1">
              <a:spcBef>
                <a:spcPct val="0"/>
              </a:spcBef>
              <a:spcAft>
                <a:spcPct val="50000"/>
              </a:spcAft>
              <a:buFont typeface="Wingdings" pitchFamily="2" charset="2"/>
              <a:buChar char="v"/>
            </a:pPr>
            <a:r>
              <a:rPr lang="en-US" dirty="0" smtClean="0">
                <a:solidFill>
                  <a:schemeClr val="bg1"/>
                </a:solidFill>
              </a:rPr>
              <a:t>ARRA and Code Adoptions</a:t>
            </a:r>
          </a:p>
          <a:p>
            <a:pPr lvl="1">
              <a:spcBef>
                <a:spcPct val="0"/>
              </a:spcBef>
              <a:spcAft>
                <a:spcPct val="50000"/>
              </a:spcAft>
              <a:buFont typeface="Wingdings" pitchFamily="2" charset="2"/>
              <a:buChar char="v"/>
            </a:pPr>
            <a:r>
              <a:rPr lang="en-US" dirty="0" smtClean="0">
                <a:solidFill>
                  <a:schemeClr val="bg1"/>
                </a:solidFill>
              </a:rPr>
              <a:t>STEM Education</a:t>
            </a:r>
          </a:p>
          <a:p>
            <a:pPr lvl="1">
              <a:spcBef>
                <a:spcPct val="0"/>
              </a:spcBef>
              <a:spcAft>
                <a:spcPct val="50000"/>
              </a:spcAft>
              <a:buFont typeface="Wingdings" pitchFamily="2" charset="2"/>
              <a:buChar char="v"/>
            </a:pPr>
            <a:r>
              <a:rPr lang="en-US" dirty="0" smtClean="0">
                <a:solidFill>
                  <a:schemeClr val="bg1"/>
                </a:solidFill>
              </a:rPr>
              <a:t>Commercial Building Tax Deduction</a:t>
            </a:r>
          </a:p>
          <a:p>
            <a:pPr lvl="1">
              <a:spcBef>
                <a:spcPct val="0"/>
              </a:spcBef>
              <a:spcAft>
                <a:spcPct val="50000"/>
              </a:spcAft>
              <a:buFont typeface="Wingdings" pitchFamily="2" charset="2"/>
              <a:buChar char="v"/>
            </a:pPr>
            <a:r>
              <a:rPr lang="en-US" dirty="0" smtClean="0">
                <a:solidFill>
                  <a:schemeClr val="bg1"/>
                </a:solidFill>
              </a:rPr>
              <a:t>EIA Funding</a:t>
            </a:r>
          </a:p>
          <a:p>
            <a:pPr lvl="1">
              <a:spcBef>
                <a:spcPct val="0"/>
              </a:spcBef>
              <a:spcAft>
                <a:spcPct val="50000"/>
              </a:spcAft>
              <a:buFont typeface="Wingdings" pitchFamily="2" charset="2"/>
              <a:buChar char="v"/>
            </a:pPr>
            <a:r>
              <a:rPr lang="en-US" dirty="0" smtClean="0">
                <a:solidFill>
                  <a:schemeClr val="bg1"/>
                </a:solidFill>
              </a:rPr>
              <a:t>Depreciation of HVAC&amp;R Equipment</a:t>
            </a:r>
          </a:p>
          <a:p>
            <a:pPr lvl="1">
              <a:spcBef>
                <a:spcPct val="0"/>
              </a:spcBef>
              <a:spcAft>
                <a:spcPct val="50000"/>
              </a:spcAft>
              <a:buFont typeface="Wingdings" pitchFamily="2" charset="2"/>
              <a:buChar char="v"/>
            </a:pPr>
            <a:r>
              <a:rPr lang="en-US" dirty="0" smtClean="0">
                <a:solidFill>
                  <a:schemeClr val="bg1"/>
                </a:solidFill>
              </a:rPr>
              <a:t>Setting Commercial Equipment Efficiency Standards</a:t>
            </a:r>
          </a:p>
          <a:p>
            <a:pPr lvl="1">
              <a:spcBef>
                <a:spcPct val="0"/>
              </a:spcBef>
              <a:spcAft>
                <a:spcPct val="50000"/>
              </a:spcAft>
              <a:buFont typeface="Wingdings" pitchFamily="2" charset="2"/>
              <a:buChar char="v"/>
            </a:pPr>
            <a:r>
              <a:rPr lang="en-US" dirty="0" smtClean="0">
                <a:solidFill>
                  <a:schemeClr val="bg1"/>
                </a:solidFill>
              </a:rPr>
              <a:t>Building Codes</a:t>
            </a:r>
          </a:p>
          <a:p>
            <a:pPr lvl="1">
              <a:spcBef>
                <a:spcPct val="0"/>
              </a:spcBef>
              <a:spcAft>
                <a:spcPct val="50000"/>
              </a:spcAft>
              <a:buFont typeface="Wingdings" pitchFamily="2" charset="2"/>
              <a:buChar char="v"/>
            </a:pPr>
            <a:r>
              <a:rPr lang="en-US" dirty="0" smtClean="0">
                <a:solidFill>
                  <a:schemeClr val="bg1"/>
                </a:solidFill>
              </a:rPr>
              <a:t>Federal Building Efficiency Standards</a:t>
            </a:r>
          </a:p>
          <a:p>
            <a:pPr lvl="1">
              <a:spcBef>
                <a:spcPct val="0"/>
              </a:spcBef>
              <a:spcAft>
                <a:spcPct val="50000"/>
              </a:spcAft>
              <a:buFont typeface="Wingdings" pitchFamily="2" charset="2"/>
              <a:buChar char="v"/>
            </a:pPr>
            <a:r>
              <a:rPr lang="en-US" dirty="0" smtClean="0">
                <a:solidFill>
                  <a:schemeClr val="bg1"/>
                </a:solidFill>
              </a:rPr>
              <a:t>Smart Grid Interoperability Standards</a:t>
            </a:r>
          </a:p>
          <a:p>
            <a:pPr lvl="1">
              <a:spcBef>
                <a:spcPct val="0"/>
              </a:spcBef>
              <a:spcAft>
                <a:spcPct val="50000"/>
              </a:spcAft>
              <a:buFont typeface="Wingdings" pitchFamily="2" charset="2"/>
              <a:buChar char="v"/>
            </a:pPr>
            <a:r>
              <a:rPr lang="en-US" dirty="0" smtClean="0">
                <a:solidFill>
                  <a:schemeClr val="bg1"/>
                </a:solidFill>
              </a:rPr>
              <a:t>School Modernization</a:t>
            </a:r>
          </a:p>
          <a:p>
            <a:pPr lvl="1">
              <a:spcBef>
                <a:spcPct val="0"/>
              </a:spcBef>
              <a:spcAft>
                <a:spcPct val="50000"/>
              </a:spcAft>
              <a:buFont typeface="Wingdings" pitchFamily="2" charset="2"/>
              <a:buChar char="v"/>
            </a:pPr>
            <a:endParaRPr lang="en-US" dirty="0" smtClean="0">
              <a:solidFill>
                <a:schemeClr val="bg1"/>
              </a:solidFill>
            </a:endParaRPr>
          </a:p>
        </p:txBody>
      </p:sp>
      <p:sp>
        <p:nvSpPr>
          <p:cNvPr id="12294" name="Rectangle 6"/>
          <p:cNvSpPr>
            <a:spLocks noChangeArrowheads="1"/>
          </p:cNvSpPr>
          <p:nvPr/>
        </p:nvSpPr>
        <p:spPr bwMode="auto">
          <a:xfrm>
            <a:off x="1524000" y="274638"/>
            <a:ext cx="7162800" cy="1143000"/>
          </a:xfrm>
          <a:prstGeom prst="rect">
            <a:avLst/>
          </a:prstGeom>
          <a:noFill/>
          <a:ln w="9525">
            <a:noFill/>
            <a:miter lim="800000"/>
            <a:headEnd/>
            <a:tailEnd/>
          </a:ln>
          <a:effectLst/>
        </p:spPr>
        <p:txBody>
          <a:bodyPr anchor="ctr"/>
          <a:lstStyle/>
          <a:p>
            <a:pPr algn="ctr">
              <a:lnSpc>
                <a:spcPct val="100000"/>
              </a:lnSpc>
              <a:buFontTx/>
              <a:buNone/>
              <a:defRPr/>
            </a:pPr>
            <a:r>
              <a:rPr lang="en-US" sz="4000" dirty="0" smtClean="0">
                <a:solidFill>
                  <a:schemeClr val="bg1"/>
                </a:solidFill>
                <a:effectLst>
                  <a:outerShdw blurRad="38100" dist="38100" dir="2700000" algn="tl">
                    <a:srgbClr val="000000">
                      <a:alpha val="43137"/>
                    </a:srgbClr>
                  </a:outerShdw>
                </a:effectLst>
              </a:rPr>
              <a:t>Advocacy</a:t>
            </a:r>
            <a:endParaRPr lang="en-US" sz="2400" dirty="0">
              <a:solidFill>
                <a:schemeClr val="bg1"/>
              </a:solidFill>
              <a:effectLst>
                <a:outerShdw blurRad="38100" dist="38100" dir="2700000" algn="tl">
                  <a:srgbClr val="C0C0C0"/>
                </a:outerShdw>
              </a:effectLst>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Federal Requirements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62000"/>
            <a:ext cx="8229600" cy="5181600"/>
          </a:xfrm>
        </p:spPr>
        <p:txBody>
          <a:bodyPr>
            <a:noAutofit/>
          </a:bodyPr>
          <a:lstStyle/>
          <a:p>
            <a:pPr>
              <a:buNone/>
            </a:pPr>
            <a:r>
              <a:rPr lang="en-US" sz="2600" dirty="0" smtClean="0">
                <a:solidFill>
                  <a:schemeClr val="bg1"/>
                </a:solidFill>
              </a:rPr>
              <a:t>Commercial Buildings</a:t>
            </a:r>
          </a:p>
          <a:p>
            <a:pPr>
              <a:buNone/>
            </a:pPr>
            <a:r>
              <a:rPr lang="en-US" sz="2300" dirty="0" smtClean="0">
                <a:solidFill>
                  <a:schemeClr val="bg1"/>
                </a:solidFill>
              </a:rPr>
              <a:t>(Title III of Energy Conservation and Production Act)</a:t>
            </a:r>
          </a:p>
          <a:p>
            <a:pPr>
              <a:buFont typeface="Wingdings" pitchFamily="2" charset="2"/>
              <a:buChar char="v"/>
            </a:pPr>
            <a:r>
              <a:rPr lang="en-US" sz="2300" dirty="0" smtClean="0">
                <a:solidFill>
                  <a:schemeClr val="bg1"/>
                </a:solidFill>
              </a:rPr>
              <a:t>ANSI/ASHRAE/IESNA 90.1</a:t>
            </a:r>
          </a:p>
          <a:p>
            <a:pPr lvl="1">
              <a:buFont typeface="Wingdings" pitchFamily="2" charset="2"/>
              <a:buChar char="v"/>
            </a:pPr>
            <a:r>
              <a:rPr lang="en-US" sz="2300" dirty="0" smtClean="0">
                <a:solidFill>
                  <a:schemeClr val="bg1"/>
                </a:solidFill>
              </a:rPr>
              <a:t>States must certify that their comm. </a:t>
            </a:r>
            <a:r>
              <a:rPr lang="en-US" sz="2300" dirty="0" smtClean="0">
                <a:solidFill>
                  <a:schemeClr val="bg1"/>
                </a:solidFill>
              </a:rPr>
              <a:t>building </a:t>
            </a:r>
            <a:r>
              <a:rPr lang="en-US" sz="2300" dirty="0" smtClean="0">
                <a:solidFill>
                  <a:schemeClr val="bg1"/>
                </a:solidFill>
              </a:rPr>
              <a:t>code meets/exceeds the newest version of 90.1</a:t>
            </a:r>
          </a:p>
          <a:p>
            <a:pPr lvl="1">
              <a:buFont typeface="Wingdings" pitchFamily="2" charset="2"/>
              <a:buChar char="v"/>
            </a:pPr>
            <a:r>
              <a:rPr lang="en-US" sz="2300" dirty="0" smtClean="0">
                <a:solidFill>
                  <a:schemeClr val="bg1"/>
                </a:solidFill>
              </a:rPr>
              <a:t>States have 2 years to certify</a:t>
            </a:r>
          </a:p>
          <a:p>
            <a:pPr lvl="1">
              <a:buFont typeface="Wingdings" pitchFamily="2" charset="2"/>
              <a:buChar char="v"/>
            </a:pPr>
            <a:r>
              <a:rPr lang="en-US" sz="2300" dirty="0" smtClean="0">
                <a:solidFill>
                  <a:schemeClr val="bg1"/>
                </a:solidFill>
              </a:rPr>
              <a:t>Incentive funding is provided to states for adoption of such codes, but…</a:t>
            </a:r>
          </a:p>
          <a:p>
            <a:pPr lvl="1">
              <a:buFont typeface="Wingdings" pitchFamily="2" charset="2"/>
              <a:buChar char="v"/>
            </a:pPr>
            <a:r>
              <a:rPr lang="en-US" sz="2300" dirty="0" smtClean="0">
                <a:solidFill>
                  <a:schemeClr val="bg1"/>
                </a:solidFill>
              </a:rPr>
              <a:t>There is no mechanism for enforcement of these provisions if states do not comply</a:t>
            </a:r>
          </a:p>
          <a:p>
            <a:pPr lvl="1">
              <a:buFont typeface="Wingdings" pitchFamily="2" charset="2"/>
              <a:buChar char="v"/>
            </a:pPr>
            <a:r>
              <a:rPr lang="en-US" sz="2300" dirty="0" smtClean="0">
                <a:solidFill>
                  <a:schemeClr val="bg1"/>
                </a:solidFill>
              </a:rPr>
              <a:t>As a result states vary widely in their adoption of 90.1, as shown by the following map</a:t>
            </a:r>
          </a:p>
          <a:p>
            <a:pPr>
              <a:buNone/>
            </a:pPr>
            <a:endParaRPr lang="en-US" sz="2300"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274638"/>
            <a:ext cx="7162800" cy="1249362"/>
          </a:xfrm>
        </p:spPr>
        <p:txBody>
          <a:bodyPr>
            <a:noAutofit/>
          </a:bodyPr>
          <a:lstStyle/>
          <a:p>
            <a:pPr>
              <a:defRPr/>
            </a:pPr>
            <a:r>
              <a:rPr lang="en-US" sz="3600" dirty="0" smtClean="0">
                <a:solidFill>
                  <a:schemeClr val="bg1"/>
                </a:solidFill>
                <a:effectLst>
                  <a:outerShdw blurRad="38100" dist="38100" dir="2700000" algn="tl">
                    <a:srgbClr val="000000">
                      <a:alpha val="43137"/>
                    </a:srgbClr>
                  </a:outerShdw>
                </a:effectLst>
              </a:rPr>
              <a:t>Additional Washington Office Activities</a:t>
            </a:r>
            <a:endParaRPr lang="en-US" sz="4000" dirty="0" smtClean="0">
              <a:solidFill>
                <a:schemeClr val="bg1"/>
              </a:solidFill>
              <a:effectLst>
                <a:outerShdw blurRad="38100" dist="38100" dir="2700000" algn="tl">
                  <a:srgbClr val="C0C0C0"/>
                </a:outerShdw>
              </a:effectLst>
            </a:endParaRPr>
          </a:p>
        </p:txBody>
      </p:sp>
      <p:sp>
        <p:nvSpPr>
          <p:cNvPr id="19459" name="Rectangle 3"/>
          <p:cNvSpPr>
            <a:spLocks noGrp="1" noChangeArrowheads="1"/>
          </p:cNvSpPr>
          <p:nvPr>
            <p:ph idx="1"/>
          </p:nvPr>
        </p:nvSpPr>
        <p:spPr>
          <a:xfrm>
            <a:off x="381000" y="1828800"/>
            <a:ext cx="8458200" cy="4297363"/>
          </a:xfrm>
        </p:spPr>
        <p:txBody>
          <a:bodyPr>
            <a:normAutofit lnSpcReduction="10000"/>
          </a:bodyPr>
          <a:lstStyle/>
          <a:p>
            <a:pPr marL="1390650" lvl="2" indent="-533400" eaLnBrk="1" hangingPunct="1">
              <a:lnSpc>
                <a:spcPct val="80000"/>
              </a:lnSpc>
              <a:spcBef>
                <a:spcPct val="0"/>
              </a:spcBef>
              <a:spcAft>
                <a:spcPct val="50000"/>
              </a:spcAft>
              <a:buFont typeface="Wingdings" pitchFamily="2" charset="2"/>
              <a:buChar char="v"/>
            </a:pPr>
            <a:endParaRPr lang="en-US" sz="1400" dirty="0" smtClean="0">
              <a:solidFill>
                <a:schemeClr val="bg1"/>
              </a:solidFill>
            </a:endParaRPr>
          </a:p>
          <a:p>
            <a:pPr marL="990600" lvl="1" indent="-533400" eaLnBrk="1" hangingPunct="1">
              <a:lnSpc>
                <a:spcPct val="80000"/>
              </a:lnSpc>
              <a:spcBef>
                <a:spcPct val="0"/>
              </a:spcBef>
              <a:spcAft>
                <a:spcPct val="50000"/>
              </a:spcAft>
              <a:buFont typeface="Wingdings" pitchFamily="2" charset="2"/>
              <a:buChar char="v"/>
            </a:pPr>
            <a:r>
              <a:rPr lang="en-US" sz="3600" dirty="0" smtClean="0">
                <a:solidFill>
                  <a:schemeClr val="bg1"/>
                </a:solidFill>
              </a:rPr>
              <a:t>Building Energy Quotient Program</a:t>
            </a:r>
          </a:p>
          <a:p>
            <a:pPr marL="1390650" lvl="2" indent="-533400" eaLnBrk="1" hangingPunct="1">
              <a:lnSpc>
                <a:spcPct val="80000"/>
              </a:lnSpc>
              <a:spcBef>
                <a:spcPct val="0"/>
              </a:spcBef>
              <a:spcAft>
                <a:spcPct val="50000"/>
              </a:spcAft>
              <a:buFont typeface="Wingdings" pitchFamily="2" charset="2"/>
              <a:buChar char="v"/>
            </a:pPr>
            <a:r>
              <a:rPr lang="en-US" sz="2800" dirty="0" smtClean="0">
                <a:solidFill>
                  <a:schemeClr val="bg1"/>
                </a:solidFill>
                <a:hlinkClick r:id="rId2"/>
              </a:rPr>
              <a:t>www.buildingeq.com</a:t>
            </a:r>
            <a:endParaRPr lang="en-US" sz="2800" dirty="0" smtClean="0">
              <a:solidFill>
                <a:schemeClr val="bg1"/>
              </a:solidFill>
            </a:endParaRPr>
          </a:p>
          <a:p>
            <a:pPr marL="990600" lvl="1" indent="-533400" eaLnBrk="1" hangingPunct="1">
              <a:lnSpc>
                <a:spcPct val="80000"/>
              </a:lnSpc>
              <a:spcBef>
                <a:spcPct val="0"/>
              </a:spcBef>
              <a:spcAft>
                <a:spcPct val="50000"/>
              </a:spcAft>
              <a:buFont typeface="Wingdings" pitchFamily="2" charset="2"/>
              <a:buChar char="v"/>
            </a:pPr>
            <a:r>
              <a:rPr lang="en-US" sz="3600" dirty="0" smtClean="0">
                <a:solidFill>
                  <a:schemeClr val="bg1"/>
                </a:solidFill>
              </a:rPr>
              <a:t>Building Code Adoptions</a:t>
            </a:r>
          </a:p>
          <a:p>
            <a:pPr marL="1390650" lvl="2" indent="-533400" eaLnBrk="1" hangingPunct="1">
              <a:lnSpc>
                <a:spcPct val="80000"/>
              </a:lnSpc>
              <a:spcBef>
                <a:spcPct val="0"/>
              </a:spcBef>
              <a:spcAft>
                <a:spcPct val="50000"/>
              </a:spcAft>
              <a:buFont typeface="Wingdings" pitchFamily="2" charset="2"/>
              <a:buChar char="v"/>
            </a:pPr>
            <a:r>
              <a:rPr lang="en-US" sz="2800" dirty="0" smtClean="0">
                <a:solidFill>
                  <a:schemeClr val="bg1"/>
                </a:solidFill>
              </a:rPr>
              <a:t>Standard 90.1</a:t>
            </a:r>
          </a:p>
          <a:p>
            <a:pPr marL="1390650" lvl="2" indent="-533400" eaLnBrk="1" hangingPunct="1">
              <a:lnSpc>
                <a:spcPct val="80000"/>
              </a:lnSpc>
              <a:spcBef>
                <a:spcPct val="0"/>
              </a:spcBef>
              <a:spcAft>
                <a:spcPct val="50000"/>
              </a:spcAft>
              <a:buFont typeface="Wingdings" pitchFamily="2" charset="2"/>
              <a:buChar char="v"/>
            </a:pPr>
            <a:r>
              <a:rPr lang="en-US" sz="2800" dirty="0" smtClean="0">
                <a:solidFill>
                  <a:schemeClr val="bg1"/>
                </a:solidFill>
              </a:rPr>
              <a:t>Standard 189.1</a:t>
            </a:r>
          </a:p>
          <a:p>
            <a:pPr marL="990600" lvl="1" indent="-533400" eaLnBrk="1" hangingPunct="1">
              <a:lnSpc>
                <a:spcPct val="80000"/>
              </a:lnSpc>
              <a:spcBef>
                <a:spcPct val="0"/>
              </a:spcBef>
              <a:spcAft>
                <a:spcPct val="50000"/>
              </a:spcAft>
              <a:buFont typeface="Wingdings" pitchFamily="2" charset="2"/>
              <a:buChar char="v"/>
            </a:pPr>
            <a:r>
              <a:rPr lang="en-US" sz="3600" dirty="0" smtClean="0">
                <a:solidFill>
                  <a:schemeClr val="bg1"/>
                </a:solidFill>
              </a:rPr>
              <a:t>Empowering Chapters to Engage State and Local Policymakers</a:t>
            </a:r>
          </a:p>
        </p:txBody>
      </p:sp>
      <p:pic>
        <p:nvPicPr>
          <p:cNvPr id="19461" name="Picture 4" descr="bEQ.jpg"/>
          <p:cNvPicPr>
            <a:picLocks noChangeAspect="1"/>
          </p:cNvPicPr>
          <p:nvPr/>
        </p:nvPicPr>
        <p:blipFill>
          <a:blip r:embed="rId3" cstate="print"/>
          <a:srcRect/>
          <a:stretch>
            <a:fillRect/>
          </a:stretch>
        </p:blipFill>
        <p:spPr bwMode="auto">
          <a:xfrm>
            <a:off x="7162800" y="2667000"/>
            <a:ext cx="1724025" cy="14192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274638"/>
            <a:ext cx="7162800" cy="1143000"/>
          </a:xfrm>
        </p:spPr>
        <p:txBody>
          <a:bodyPr/>
          <a:lstStyle/>
          <a:p>
            <a:pPr>
              <a:defRPr/>
            </a:pPr>
            <a:r>
              <a:rPr lang="en-US" sz="4000" dirty="0" smtClean="0">
                <a:solidFill>
                  <a:schemeClr val="bg1"/>
                </a:solidFill>
                <a:effectLst>
                  <a:outerShdw blurRad="38100" dist="38100" dir="2700000" algn="tl">
                    <a:srgbClr val="000000">
                      <a:alpha val="43137"/>
                    </a:srgbClr>
                  </a:outerShdw>
                </a:effectLst>
              </a:rPr>
              <a:t>Advocacy Tools</a:t>
            </a:r>
            <a:endParaRPr lang="en-US" sz="4000" dirty="0" smtClean="0">
              <a:solidFill>
                <a:schemeClr val="bg1"/>
              </a:solidFill>
              <a:effectLst>
                <a:outerShdw blurRad="38100" dist="38100" dir="2700000" algn="tl">
                  <a:srgbClr val="C0C0C0"/>
                </a:outerShdw>
              </a:effectLst>
            </a:endParaRPr>
          </a:p>
        </p:txBody>
      </p:sp>
      <p:sp>
        <p:nvSpPr>
          <p:cNvPr id="15363" name="Rectangle 3"/>
          <p:cNvSpPr>
            <a:spLocks noGrp="1" noChangeArrowheads="1"/>
          </p:cNvSpPr>
          <p:nvPr>
            <p:ph idx="1"/>
          </p:nvPr>
        </p:nvSpPr>
        <p:spPr>
          <a:xfrm>
            <a:off x="304800" y="1951038"/>
            <a:ext cx="8229600" cy="4297362"/>
          </a:xfrm>
        </p:spPr>
        <p:txBody>
          <a:bodyPr>
            <a:normAutofit fontScale="92500" lnSpcReduction="20000"/>
          </a:bodyPr>
          <a:lstStyle/>
          <a:p>
            <a:pPr marL="590550" indent="-533400">
              <a:spcBef>
                <a:spcPct val="0"/>
              </a:spcBef>
              <a:spcAft>
                <a:spcPct val="50000"/>
              </a:spcAft>
              <a:buFont typeface="Wingdings" pitchFamily="2" charset="2"/>
              <a:buChar char="v"/>
            </a:pPr>
            <a:r>
              <a:rPr lang="en-US" sz="2400" b="1" dirty="0" smtClean="0">
                <a:solidFill>
                  <a:schemeClr val="bg1"/>
                </a:solidFill>
              </a:rPr>
              <a:t>One-page non-technical policy briefs/leave-behinds</a:t>
            </a:r>
            <a:r>
              <a:rPr lang="en-US" sz="2400" dirty="0" smtClean="0">
                <a:solidFill>
                  <a:schemeClr val="bg1"/>
                </a:solidFill>
              </a:rPr>
              <a:t> </a:t>
            </a:r>
          </a:p>
          <a:p>
            <a:pPr marL="971550" lvl="1" indent="-457200">
              <a:spcBef>
                <a:spcPct val="0"/>
              </a:spcBef>
              <a:spcAft>
                <a:spcPct val="50000"/>
              </a:spcAft>
              <a:buFont typeface="Wingdings" pitchFamily="2" charset="2"/>
              <a:buChar char="v"/>
            </a:pPr>
            <a:r>
              <a:rPr lang="en-US" dirty="0" smtClean="0">
                <a:solidFill>
                  <a:schemeClr val="bg1"/>
                </a:solidFill>
              </a:rPr>
              <a:t>Based on existing ASHRAE Position Statements</a:t>
            </a:r>
          </a:p>
          <a:p>
            <a:pPr marL="971550" lvl="1" indent="-457200">
              <a:spcBef>
                <a:spcPct val="0"/>
              </a:spcBef>
              <a:spcAft>
                <a:spcPct val="50000"/>
              </a:spcAft>
              <a:buFont typeface="Wingdings" pitchFamily="2" charset="2"/>
              <a:buChar char="v"/>
            </a:pPr>
            <a:r>
              <a:rPr lang="en-US" dirty="0" smtClean="0">
                <a:solidFill>
                  <a:schemeClr val="bg1"/>
                </a:solidFill>
              </a:rPr>
              <a:t>Developed through Advocacy Committee with technical review and approval by </a:t>
            </a:r>
            <a:r>
              <a:rPr lang="en-US" dirty="0" err="1" smtClean="0">
                <a:solidFill>
                  <a:schemeClr val="bg1"/>
                </a:solidFill>
              </a:rPr>
              <a:t>ExCom</a:t>
            </a:r>
            <a:endParaRPr lang="en-US" dirty="0" smtClean="0">
              <a:solidFill>
                <a:schemeClr val="bg1"/>
              </a:solidFill>
            </a:endParaRPr>
          </a:p>
          <a:p>
            <a:pPr marL="1295400" lvl="2" indent="-381000">
              <a:spcBef>
                <a:spcPct val="0"/>
              </a:spcBef>
              <a:spcAft>
                <a:spcPct val="50000"/>
              </a:spcAft>
              <a:buFont typeface="Wingdings" pitchFamily="2" charset="2"/>
              <a:buChar char="v"/>
            </a:pPr>
            <a:r>
              <a:rPr lang="en-US" sz="2200" dirty="0" smtClean="0">
                <a:solidFill>
                  <a:schemeClr val="bg1"/>
                </a:solidFill>
              </a:rPr>
              <a:t>Energy Efficiency</a:t>
            </a:r>
          </a:p>
          <a:p>
            <a:pPr marL="1295400" lvl="2" indent="-381000">
              <a:spcBef>
                <a:spcPct val="0"/>
              </a:spcBef>
              <a:spcAft>
                <a:spcPct val="50000"/>
              </a:spcAft>
              <a:buFont typeface="Wingdings" pitchFamily="2" charset="2"/>
              <a:buChar char="v"/>
            </a:pPr>
            <a:r>
              <a:rPr lang="en-US" sz="2200" dirty="0" smtClean="0">
                <a:solidFill>
                  <a:schemeClr val="bg1"/>
                </a:solidFill>
              </a:rPr>
              <a:t>Climate Change</a:t>
            </a:r>
          </a:p>
          <a:p>
            <a:pPr marL="1295400" lvl="2" indent="-381000">
              <a:spcBef>
                <a:spcPct val="0"/>
              </a:spcBef>
              <a:spcAft>
                <a:spcPct val="50000"/>
              </a:spcAft>
              <a:buFont typeface="Wingdings" pitchFamily="2" charset="2"/>
              <a:buChar char="v"/>
            </a:pPr>
            <a:r>
              <a:rPr lang="en-US" sz="2200" dirty="0" smtClean="0">
                <a:solidFill>
                  <a:schemeClr val="bg1"/>
                </a:solidFill>
              </a:rPr>
              <a:t>STEM Education</a:t>
            </a:r>
          </a:p>
          <a:p>
            <a:pPr marL="1295400" lvl="2" indent="-381000">
              <a:spcBef>
                <a:spcPct val="0"/>
              </a:spcBef>
              <a:spcAft>
                <a:spcPct val="50000"/>
              </a:spcAft>
              <a:buFont typeface="Wingdings" pitchFamily="2" charset="2"/>
              <a:buChar char="v"/>
            </a:pPr>
            <a:r>
              <a:rPr lang="en-US" sz="2200" dirty="0" smtClean="0">
                <a:solidFill>
                  <a:schemeClr val="bg1"/>
                </a:solidFill>
              </a:rPr>
              <a:t>Federal R&amp;D Funding</a:t>
            </a:r>
          </a:p>
          <a:p>
            <a:pPr marL="1295400" lvl="2" indent="-381000">
              <a:spcBef>
                <a:spcPct val="0"/>
              </a:spcBef>
              <a:spcAft>
                <a:spcPct val="50000"/>
              </a:spcAft>
              <a:buFont typeface="Wingdings" pitchFamily="2" charset="2"/>
              <a:buChar char="v"/>
            </a:pPr>
            <a:r>
              <a:rPr lang="en-US" sz="2200" dirty="0" smtClean="0">
                <a:solidFill>
                  <a:schemeClr val="bg1"/>
                </a:solidFill>
              </a:rPr>
              <a:t>Standards</a:t>
            </a:r>
          </a:p>
          <a:p>
            <a:pPr marL="1295400" lvl="2" indent="-381000">
              <a:spcBef>
                <a:spcPct val="0"/>
              </a:spcBef>
              <a:spcAft>
                <a:spcPct val="50000"/>
              </a:spcAft>
              <a:buFont typeface="Wingdings" pitchFamily="2" charset="2"/>
              <a:buChar char="v"/>
            </a:pPr>
            <a:r>
              <a:rPr lang="en-US" sz="2200" dirty="0" smtClean="0">
                <a:solidFill>
                  <a:schemeClr val="bg1"/>
                </a:solidFill>
              </a:rPr>
              <a:t>Building Energy Data</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274638"/>
            <a:ext cx="7162800" cy="1143000"/>
          </a:xfrm>
        </p:spPr>
        <p:txBody>
          <a:bodyPr/>
          <a:lstStyle/>
          <a:p>
            <a:pPr>
              <a:defRPr/>
            </a:pPr>
            <a:r>
              <a:rPr lang="en-US" sz="4000" dirty="0" smtClean="0">
                <a:solidFill>
                  <a:schemeClr val="bg1"/>
                </a:solidFill>
                <a:effectLst>
                  <a:outerShdw blurRad="38100" dist="38100" dir="2700000" algn="tl">
                    <a:srgbClr val="000000">
                      <a:alpha val="43137"/>
                    </a:srgbClr>
                  </a:outerShdw>
                </a:effectLst>
              </a:rPr>
              <a:t>Advocacy Tools</a:t>
            </a:r>
            <a:endParaRPr lang="en-US" sz="4000" dirty="0" smtClean="0">
              <a:solidFill>
                <a:schemeClr val="bg1"/>
              </a:solidFill>
              <a:effectLst>
                <a:outerShdw blurRad="38100" dist="38100" dir="2700000" algn="tl">
                  <a:srgbClr val="C0C0C0"/>
                </a:outerShdw>
              </a:effectLst>
            </a:endParaRPr>
          </a:p>
        </p:txBody>
      </p:sp>
      <p:sp>
        <p:nvSpPr>
          <p:cNvPr id="16387" name="Rectangle 3"/>
          <p:cNvSpPr>
            <a:spLocks noGrp="1" noChangeArrowheads="1"/>
          </p:cNvSpPr>
          <p:nvPr>
            <p:ph idx="1"/>
          </p:nvPr>
        </p:nvSpPr>
        <p:spPr>
          <a:xfrm>
            <a:off x="-152400" y="1951038"/>
            <a:ext cx="8382000" cy="4221162"/>
          </a:xfrm>
        </p:spPr>
        <p:txBody>
          <a:bodyPr>
            <a:normAutofit lnSpcReduction="10000"/>
          </a:bodyPr>
          <a:lstStyle/>
          <a:p>
            <a:pPr marL="990600" lvl="1" indent="-533400" eaLnBrk="1" hangingPunct="1">
              <a:lnSpc>
                <a:spcPct val="80000"/>
              </a:lnSpc>
              <a:spcBef>
                <a:spcPct val="0"/>
              </a:spcBef>
              <a:spcAft>
                <a:spcPct val="50000"/>
              </a:spcAft>
              <a:buFont typeface="Wingdings" pitchFamily="2" charset="2"/>
              <a:buChar char="v"/>
              <a:defRPr/>
            </a:pPr>
            <a:r>
              <a:rPr lang="en-US" b="1" dirty="0" smtClean="0">
                <a:solidFill>
                  <a:schemeClr val="bg1"/>
                </a:solidFill>
              </a:rPr>
              <a:t>Government Affairs Updates</a:t>
            </a:r>
          </a:p>
          <a:p>
            <a:pPr marL="1371600" lvl="2" indent="-457200" eaLnBrk="1" hangingPunct="1">
              <a:lnSpc>
                <a:spcPct val="80000"/>
              </a:lnSpc>
              <a:spcBef>
                <a:spcPct val="0"/>
              </a:spcBef>
              <a:spcAft>
                <a:spcPct val="50000"/>
              </a:spcAft>
              <a:buFont typeface="Wingdings" pitchFamily="2" charset="2"/>
              <a:buChar char="v"/>
              <a:defRPr/>
            </a:pPr>
            <a:r>
              <a:rPr lang="en-US" sz="2000" dirty="0" smtClean="0">
                <a:solidFill>
                  <a:schemeClr val="bg1"/>
                </a:solidFill>
              </a:rPr>
              <a:t>Bi-weekly e-mails featuring government activities of interest</a:t>
            </a:r>
          </a:p>
          <a:p>
            <a:pPr marL="1371600" lvl="2" indent="-457200" eaLnBrk="1" hangingPunct="1">
              <a:lnSpc>
                <a:spcPct val="80000"/>
              </a:lnSpc>
              <a:spcBef>
                <a:spcPct val="0"/>
              </a:spcBef>
              <a:spcAft>
                <a:spcPct val="50000"/>
              </a:spcAft>
              <a:buFont typeface="Wingdings" pitchFamily="2" charset="2"/>
              <a:buChar char="v"/>
              <a:defRPr/>
            </a:pPr>
            <a:r>
              <a:rPr lang="en-US" sz="2000" dirty="0" smtClean="0">
                <a:solidFill>
                  <a:schemeClr val="bg1"/>
                </a:solidFill>
              </a:rPr>
              <a:t>Sign up at </a:t>
            </a:r>
            <a:r>
              <a:rPr lang="en-US" sz="2000" dirty="0" smtClean="0">
                <a:solidFill>
                  <a:schemeClr val="bg1"/>
                </a:solidFill>
                <a:hlinkClick r:id="rId2"/>
              </a:rPr>
              <a:t>http://www.ashrae.org/advocacy</a:t>
            </a:r>
            <a:endParaRPr lang="en-US" sz="2000" dirty="0" smtClean="0">
              <a:solidFill>
                <a:schemeClr val="bg1"/>
              </a:solidFill>
            </a:endParaRPr>
          </a:p>
          <a:p>
            <a:pPr marL="990600" lvl="1" indent="-533400" eaLnBrk="1" hangingPunct="1">
              <a:lnSpc>
                <a:spcPct val="80000"/>
              </a:lnSpc>
              <a:spcBef>
                <a:spcPct val="0"/>
              </a:spcBef>
              <a:spcAft>
                <a:spcPct val="50000"/>
              </a:spcAft>
              <a:buFont typeface="Wingdings" pitchFamily="2" charset="2"/>
              <a:buChar char="v"/>
              <a:defRPr/>
            </a:pPr>
            <a:r>
              <a:rPr lang="en-US" b="1" dirty="0" smtClean="0">
                <a:solidFill>
                  <a:schemeClr val="bg1"/>
                </a:solidFill>
              </a:rPr>
              <a:t>Advocacy Packets</a:t>
            </a:r>
          </a:p>
          <a:p>
            <a:pPr marL="1390650" lvl="2" indent="-533400" eaLnBrk="1" hangingPunct="1">
              <a:lnSpc>
                <a:spcPct val="80000"/>
              </a:lnSpc>
              <a:spcBef>
                <a:spcPct val="0"/>
              </a:spcBef>
              <a:spcAft>
                <a:spcPct val="50000"/>
              </a:spcAft>
              <a:buFont typeface="Wingdings" pitchFamily="2" charset="2"/>
              <a:buChar char="v"/>
              <a:defRPr/>
            </a:pPr>
            <a:r>
              <a:rPr lang="en-US" dirty="0" smtClean="0">
                <a:solidFill>
                  <a:schemeClr val="bg1"/>
                </a:solidFill>
              </a:rPr>
              <a:t>Additional licensure requirements</a:t>
            </a:r>
          </a:p>
          <a:p>
            <a:pPr marL="1390650" lvl="2" indent="-533400" eaLnBrk="1" hangingPunct="1">
              <a:lnSpc>
                <a:spcPct val="80000"/>
              </a:lnSpc>
              <a:spcBef>
                <a:spcPct val="0"/>
              </a:spcBef>
              <a:spcAft>
                <a:spcPct val="50000"/>
              </a:spcAft>
              <a:buFont typeface="Wingdings" pitchFamily="2" charset="2"/>
              <a:buChar char="v"/>
              <a:defRPr/>
            </a:pPr>
            <a:r>
              <a:rPr lang="en-US" dirty="0" smtClean="0">
                <a:solidFill>
                  <a:schemeClr val="bg1"/>
                </a:solidFill>
              </a:rPr>
              <a:t>State TTAA</a:t>
            </a:r>
          </a:p>
          <a:p>
            <a:pPr marL="1390650" lvl="2" indent="-533400" eaLnBrk="1" hangingPunct="1">
              <a:lnSpc>
                <a:spcPct val="80000"/>
              </a:lnSpc>
              <a:spcBef>
                <a:spcPct val="0"/>
              </a:spcBef>
              <a:spcAft>
                <a:spcPct val="50000"/>
              </a:spcAft>
              <a:buFont typeface="Wingdings" pitchFamily="2" charset="2"/>
              <a:buChar char="v"/>
              <a:defRPr/>
            </a:pPr>
            <a:r>
              <a:rPr lang="en-US" dirty="0" smtClean="0">
                <a:solidFill>
                  <a:schemeClr val="bg1"/>
                </a:solidFill>
              </a:rPr>
              <a:t>Building Codes</a:t>
            </a:r>
          </a:p>
          <a:p>
            <a:pPr marL="1390650" lvl="2" indent="-533400" eaLnBrk="1" hangingPunct="1">
              <a:lnSpc>
                <a:spcPct val="80000"/>
              </a:lnSpc>
              <a:spcBef>
                <a:spcPct val="0"/>
              </a:spcBef>
              <a:spcAft>
                <a:spcPct val="50000"/>
              </a:spcAft>
              <a:buFont typeface="Wingdings" pitchFamily="2" charset="2"/>
              <a:buChar char="v"/>
              <a:defRPr/>
            </a:pPr>
            <a:r>
              <a:rPr lang="en-US" dirty="0" smtClean="0">
                <a:solidFill>
                  <a:schemeClr val="bg1"/>
                </a:solidFill>
              </a:rPr>
              <a:t>Stimulus Funds </a:t>
            </a:r>
            <a:r>
              <a:rPr lang="en-US" sz="1800" dirty="0" smtClean="0">
                <a:solidFill>
                  <a:schemeClr val="bg1"/>
                </a:solidFill>
              </a:rPr>
              <a:t>(</a:t>
            </a:r>
            <a:r>
              <a:rPr lang="en-US" sz="1800" dirty="0" smtClean="0">
                <a:solidFill>
                  <a:schemeClr val="bg1"/>
                </a:solidFill>
                <a:hlinkClick r:id="rId3"/>
              </a:rPr>
              <a:t>www.ashrae.org/recovery</a:t>
            </a:r>
            <a:r>
              <a:rPr lang="en-US" sz="1800" dirty="0" smtClean="0">
                <a:solidFill>
                  <a:schemeClr val="bg1"/>
                </a:solidFill>
              </a:rPr>
              <a:t>)</a:t>
            </a:r>
          </a:p>
          <a:p>
            <a:pPr marL="1390650" lvl="2" indent="-533400" eaLnBrk="1" hangingPunct="1">
              <a:lnSpc>
                <a:spcPct val="80000"/>
              </a:lnSpc>
              <a:spcBef>
                <a:spcPct val="0"/>
              </a:spcBef>
              <a:spcAft>
                <a:spcPct val="50000"/>
              </a:spcAft>
              <a:buFont typeface="Wingdings" pitchFamily="2" charset="2"/>
              <a:buChar char="v"/>
              <a:defRPr/>
            </a:pPr>
            <a:r>
              <a:rPr lang="en-US" dirty="0" smtClean="0">
                <a:solidFill>
                  <a:schemeClr val="bg1"/>
                </a:solidFill>
              </a:rPr>
              <a:t>Building Energy Labeling</a:t>
            </a:r>
          </a:p>
          <a:p>
            <a:pPr marL="971550" lvl="1" indent="-457200" eaLnBrk="1" hangingPunct="1">
              <a:lnSpc>
                <a:spcPct val="80000"/>
              </a:lnSpc>
              <a:spcBef>
                <a:spcPct val="0"/>
              </a:spcBef>
              <a:spcAft>
                <a:spcPct val="50000"/>
              </a:spcAft>
              <a:buFont typeface="Wingdings" pitchFamily="2" charset="2"/>
              <a:buChar char="Ø"/>
              <a:defRPr/>
            </a:pPr>
            <a:endParaRPr lang="en-US" sz="2200"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274638"/>
            <a:ext cx="7162800" cy="1143000"/>
          </a:xfrm>
        </p:spPr>
        <p:txBody>
          <a:bodyPr/>
          <a:lstStyle/>
          <a:p>
            <a:pPr>
              <a:defRPr/>
            </a:pPr>
            <a:r>
              <a:rPr lang="en-US" sz="4000" dirty="0" smtClean="0">
                <a:solidFill>
                  <a:schemeClr val="bg1"/>
                </a:solidFill>
                <a:effectLst>
                  <a:outerShdw blurRad="38100" dist="38100" dir="2700000" algn="tl">
                    <a:srgbClr val="000000">
                      <a:alpha val="43137"/>
                    </a:srgbClr>
                  </a:outerShdw>
                </a:effectLst>
              </a:rPr>
              <a:t>Advocacy Tools</a:t>
            </a:r>
            <a:endParaRPr lang="en-US" sz="4000" dirty="0" smtClean="0">
              <a:solidFill>
                <a:schemeClr val="bg1"/>
              </a:solidFill>
              <a:effectLst>
                <a:outerShdw blurRad="38100" dist="38100" dir="2700000" algn="tl">
                  <a:srgbClr val="C0C0C0"/>
                </a:outerShdw>
              </a:effectLst>
            </a:endParaRPr>
          </a:p>
        </p:txBody>
      </p:sp>
      <p:sp>
        <p:nvSpPr>
          <p:cNvPr id="17411" name="Rectangle 3"/>
          <p:cNvSpPr>
            <a:spLocks noGrp="1" noChangeArrowheads="1"/>
          </p:cNvSpPr>
          <p:nvPr>
            <p:ph idx="1"/>
          </p:nvPr>
        </p:nvSpPr>
        <p:spPr>
          <a:xfrm>
            <a:off x="0" y="1905000"/>
            <a:ext cx="7467600" cy="4724400"/>
          </a:xfrm>
        </p:spPr>
        <p:txBody>
          <a:bodyPr/>
          <a:lstStyle/>
          <a:p>
            <a:pPr marL="990600" lvl="1" indent="-533400" eaLnBrk="1" hangingPunct="1">
              <a:lnSpc>
                <a:spcPct val="80000"/>
              </a:lnSpc>
              <a:spcBef>
                <a:spcPct val="0"/>
              </a:spcBef>
              <a:spcAft>
                <a:spcPct val="50000"/>
              </a:spcAft>
              <a:buFont typeface="Wingdings" pitchFamily="2" charset="2"/>
              <a:buChar char="v"/>
            </a:pPr>
            <a:r>
              <a:rPr lang="en-US" sz="3200" dirty="0" smtClean="0">
                <a:solidFill>
                  <a:schemeClr val="bg1"/>
                </a:solidFill>
              </a:rPr>
              <a:t>Chapter Public Policy Materials</a:t>
            </a:r>
          </a:p>
          <a:p>
            <a:pPr marL="1390650" lvl="2" indent="-533400" eaLnBrk="1" hangingPunct="1">
              <a:lnSpc>
                <a:spcPct val="80000"/>
              </a:lnSpc>
              <a:spcBef>
                <a:spcPct val="0"/>
              </a:spcBef>
              <a:spcAft>
                <a:spcPct val="50000"/>
              </a:spcAft>
              <a:buFont typeface="Wingdings" pitchFamily="2" charset="2"/>
              <a:buChar char="v"/>
            </a:pPr>
            <a:r>
              <a:rPr lang="en-US" dirty="0" smtClean="0">
                <a:solidFill>
                  <a:schemeClr val="bg1"/>
                </a:solidFill>
              </a:rPr>
              <a:t>CTTC/Washington Office Primer on Government Activities</a:t>
            </a:r>
          </a:p>
          <a:p>
            <a:pPr marL="1847850" lvl="3" indent="-533400" eaLnBrk="1" hangingPunct="1">
              <a:lnSpc>
                <a:spcPct val="80000"/>
              </a:lnSpc>
              <a:spcBef>
                <a:spcPct val="0"/>
              </a:spcBef>
              <a:spcAft>
                <a:spcPct val="50000"/>
              </a:spcAft>
              <a:buFont typeface="Wingdings" pitchFamily="2" charset="2"/>
              <a:buChar char="v"/>
            </a:pPr>
            <a:r>
              <a:rPr lang="en-US" sz="1400" dirty="0" smtClean="0">
                <a:solidFill>
                  <a:schemeClr val="bg1"/>
                </a:solidFill>
              </a:rPr>
              <a:t>Accompanying PowerPoint Presentation</a:t>
            </a:r>
          </a:p>
          <a:p>
            <a:pPr marL="1390650" lvl="2" indent="-533400" eaLnBrk="1" hangingPunct="1">
              <a:lnSpc>
                <a:spcPct val="80000"/>
              </a:lnSpc>
              <a:spcBef>
                <a:spcPct val="0"/>
              </a:spcBef>
              <a:spcAft>
                <a:spcPct val="50000"/>
              </a:spcAft>
              <a:buFont typeface="Wingdings" pitchFamily="2" charset="2"/>
              <a:buChar char="v"/>
            </a:pPr>
            <a:r>
              <a:rPr lang="en-US" dirty="0" smtClean="0">
                <a:solidFill>
                  <a:schemeClr val="bg1"/>
                </a:solidFill>
              </a:rPr>
              <a:t>Advocacy Toolkit</a:t>
            </a:r>
          </a:p>
          <a:p>
            <a:pPr marL="1847850" lvl="3" indent="-533400" eaLnBrk="1" hangingPunct="1">
              <a:lnSpc>
                <a:spcPct val="80000"/>
              </a:lnSpc>
              <a:spcBef>
                <a:spcPct val="0"/>
              </a:spcBef>
              <a:spcAft>
                <a:spcPct val="50000"/>
              </a:spcAft>
              <a:buFont typeface="Wingdings" pitchFamily="2" charset="2"/>
              <a:buChar char="v"/>
            </a:pPr>
            <a:r>
              <a:rPr lang="en-US" sz="1400" dirty="0" smtClean="0">
                <a:solidFill>
                  <a:schemeClr val="bg1"/>
                </a:solidFill>
                <a:hlinkClick r:id="rId2"/>
              </a:rPr>
              <a:t>http://www.ashrae.org/advocacy/page/1262</a:t>
            </a:r>
            <a:endParaRPr lang="en-US" sz="1400" dirty="0" smtClean="0">
              <a:solidFill>
                <a:schemeClr val="bg1"/>
              </a:solidFill>
            </a:endParaRPr>
          </a:p>
          <a:p>
            <a:pPr marL="990600" lvl="1" indent="-533400" eaLnBrk="1" hangingPunct="1">
              <a:lnSpc>
                <a:spcPct val="80000"/>
              </a:lnSpc>
              <a:spcBef>
                <a:spcPct val="0"/>
              </a:spcBef>
              <a:spcAft>
                <a:spcPct val="50000"/>
              </a:spcAft>
              <a:buFont typeface="Wingdings" pitchFamily="2" charset="2"/>
              <a:buChar char="v"/>
            </a:pPr>
            <a:r>
              <a:rPr lang="en-US" sz="3200" dirty="0" smtClean="0">
                <a:solidFill>
                  <a:schemeClr val="bg1"/>
                </a:solidFill>
              </a:rPr>
              <a:t>Government Affairs Brochure</a:t>
            </a:r>
          </a:p>
          <a:p>
            <a:pPr marL="1390650" lvl="2" indent="-533400" eaLnBrk="1" hangingPunct="1">
              <a:lnSpc>
                <a:spcPct val="80000"/>
              </a:lnSpc>
              <a:spcBef>
                <a:spcPct val="0"/>
              </a:spcBef>
              <a:spcAft>
                <a:spcPct val="50000"/>
              </a:spcAft>
              <a:buFont typeface="Wingdings" pitchFamily="2" charset="2"/>
              <a:buChar char="v"/>
            </a:pPr>
            <a:r>
              <a:rPr lang="en-US" dirty="0" smtClean="0">
                <a:solidFill>
                  <a:schemeClr val="bg1"/>
                </a:solidFill>
              </a:rPr>
              <a:t>Activities of the ASHRAE Washington Office</a:t>
            </a:r>
          </a:p>
          <a:p>
            <a:pPr marL="1390650" lvl="2" indent="-533400" eaLnBrk="1" hangingPunct="1">
              <a:lnSpc>
                <a:spcPct val="80000"/>
              </a:lnSpc>
              <a:spcBef>
                <a:spcPct val="0"/>
              </a:spcBef>
              <a:spcAft>
                <a:spcPct val="50000"/>
              </a:spcAft>
              <a:buFont typeface="Wingdings" pitchFamily="2" charset="2"/>
              <a:buChar char="v"/>
            </a:pPr>
            <a:r>
              <a:rPr lang="en-US" dirty="0" smtClean="0">
                <a:solidFill>
                  <a:schemeClr val="bg1"/>
                </a:solidFill>
              </a:rPr>
              <a:t>Available as PDF for distribution to chapter members</a:t>
            </a:r>
          </a:p>
        </p:txBody>
      </p:sp>
      <p:pic>
        <p:nvPicPr>
          <p:cNvPr id="17413" name="Picture 5"/>
          <p:cNvPicPr>
            <a:picLocks noChangeAspect="1" noChangeArrowheads="1"/>
          </p:cNvPicPr>
          <p:nvPr/>
        </p:nvPicPr>
        <p:blipFill>
          <a:blip r:embed="rId3" cstate="print"/>
          <a:srcRect/>
          <a:stretch>
            <a:fillRect/>
          </a:stretch>
        </p:blipFill>
        <p:spPr bwMode="auto">
          <a:xfrm>
            <a:off x="7140575" y="1143000"/>
            <a:ext cx="2003425" cy="3149600"/>
          </a:xfrm>
          <a:prstGeom prst="rect">
            <a:avLst/>
          </a:prstGeom>
          <a:noFill/>
          <a:ln w="12700">
            <a:noFill/>
            <a:miter lim="800000"/>
            <a:headEnd type="none" w="sm" len="sm"/>
            <a:tailEnd type="none" w="sm" len="sm"/>
          </a:ln>
        </p:spPr>
      </p:pic>
      <p:pic>
        <p:nvPicPr>
          <p:cNvPr id="17414" name="Picture 2"/>
          <p:cNvPicPr>
            <a:picLocks noChangeAspect="1" noChangeArrowheads="1"/>
          </p:cNvPicPr>
          <p:nvPr/>
        </p:nvPicPr>
        <p:blipFill>
          <a:blip r:embed="rId4" cstate="print"/>
          <a:srcRect/>
          <a:stretch>
            <a:fillRect/>
          </a:stretch>
        </p:blipFill>
        <p:spPr bwMode="auto">
          <a:xfrm>
            <a:off x="7391400" y="3581400"/>
            <a:ext cx="1277938" cy="2947988"/>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Advocacy Tools</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v"/>
            </a:pPr>
            <a:r>
              <a:rPr lang="en-US" sz="3200" dirty="0" smtClean="0">
                <a:solidFill>
                  <a:schemeClr val="bg1"/>
                </a:solidFill>
              </a:rPr>
              <a:t>  ASHRAE’s new policy requests and recommendations document for the 112</a:t>
            </a:r>
            <a:r>
              <a:rPr lang="en-US" sz="3200" baseline="30000" dirty="0" smtClean="0">
                <a:solidFill>
                  <a:schemeClr val="bg1"/>
                </a:solidFill>
              </a:rPr>
              <a:t>th</a:t>
            </a:r>
            <a:r>
              <a:rPr lang="en-US" sz="3200" dirty="0" smtClean="0">
                <a:solidFill>
                  <a:schemeClr val="bg1"/>
                </a:solidFill>
              </a:rPr>
              <a:t> Congress</a:t>
            </a:r>
          </a:p>
          <a:p>
            <a:pPr marL="342900" lvl="1" indent="-342900">
              <a:buNone/>
            </a:pPr>
            <a:endParaRPr lang="en-US" sz="3200" dirty="0" smtClean="0">
              <a:solidFill>
                <a:schemeClr val="bg1"/>
              </a:solidFill>
            </a:endParaRPr>
          </a:p>
          <a:p>
            <a:endParaRPr lang="en-US" dirty="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274638"/>
            <a:ext cx="7162800" cy="1143000"/>
          </a:xfrm>
        </p:spPr>
        <p:txBody>
          <a:bodyPr>
            <a:normAutofit fontScale="90000"/>
          </a:bodyPr>
          <a:lstStyle/>
          <a:p>
            <a:pPr>
              <a:defRPr/>
            </a:pPr>
            <a:r>
              <a:rPr lang="en-US" sz="3600" dirty="0" smtClean="0">
                <a:solidFill>
                  <a:schemeClr val="bg1"/>
                </a:solidFill>
                <a:effectLst>
                  <a:outerShdw blurRad="38100" dist="38100" dir="2700000" algn="tl">
                    <a:srgbClr val="000000">
                      <a:alpha val="43137"/>
                    </a:srgbClr>
                  </a:outerShdw>
                </a:effectLst>
              </a:rPr>
              <a:t>Opportunities for Individual Member Participation</a:t>
            </a:r>
            <a:endParaRPr lang="en-US" sz="4000" dirty="0" smtClean="0">
              <a:solidFill>
                <a:schemeClr val="bg1"/>
              </a:solidFill>
              <a:effectLst>
                <a:outerShdw blurRad="38100" dist="38100" dir="2700000" algn="tl">
                  <a:srgbClr val="C0C0C0"/>
                </a:outerShdw>
              </a:effectLst>
            </a:endParaRPr>
          </a:p>
        </p:txBody>
      </p:sp>
      <p:sp>
        <p:nvSpPr>
          <p:cNvPr id="18435" name="Rectangle 3"/>
          <p:cNvSpPr>
            <a:spLocks noGrp="1" noChangeArrowheads="1"/>
          </p:cNvSpPr>
          <p:nvPr>
            <p:ph idx="1"/>
          </p:nvPr>
        </p:nvSpPr>
        <p:spPr>
          <a:xfrm>
            <a:off x="381000" y="1828800"/>
            <a:ext cx="8458200" cy="4297363"/>
          </a:xfrm>
        </p:spPr>
        <p:txBody>
          <a:bodyPr>
            <a:normAutofit fontScale="92500" lnSpcReduction="10000"/>
          </a:bodyPr>
          <a:lstStyle/>
          <a:p>
            <a:pPr marL="990600" lvl="1" indent="-533400" eaLnBrk="1" hangingPunct="1">
              <a:lnSpc>
                <a:spcPct val="80000"/>
              </a:lnSpc>
              <a:spcBef>
                <a:spcPts val="1800"/>
              </a:spcBef>
              <a:buFont typeface="Wingdings" pitchFamily="2" charset="2"/>
              <a:buChar char="v"/>
            </a:pPr>
            <a:r>
              <a:rPr lang="en-US" dirty="0" smtClean="0">
                <a:solidFill>
                  <a:schemeClr val="bg1"/>
                </a:solidFill>
              </a:rPr>
              <a:t>Engineering R&amp;D Symposium</a:t>
            </a:r>
          </a:p>
          <a:p>
            <a:pPr marL="990600" lvl="1" indent="-533400" eaLnBrk="1" hangingPunct="1">
              <a:lnSpc>
                <a:spcPct val="80000"/>
              </a:lnSpc>
              <a:spcBef>
                <a:spcPts val="1800"/>
              </a:spcBef>
              <a:buFont typeface="Wingdings" pitchFamily="2" charset="2"/>
              <a:buChar char="v"/>
            </a:pPr>
            <a:r>
              <a:rPr lang="en-US" dirty="0" smtClean="0">
                <a:solidFill>
                  <a:schemeClr val="bg1"/>
                </a:solidFill>
              </a:rPr>
              <a:t>ASHRAE Congressional Briefings</a:t>
            </a:r>
          </a:p>
          <a:p>
            <a:pPr marL="990600" lvl="1" indent="-533400" eaLnBrk="1" hangingPunct="1">
              <a:lnSpc>
                <a:spcPct val="80000"/>
              </a:lnSpc>
              <a:spcBef>
                <a:spcPts val="1800"/>
              </a:spcBef>
              <a:buFont typeface="Wingdings" pitchFamily="2" charset="2"/>
              <a:buChar char="v"/>
            </a:pPr>
            <a:r>
              <a:rPr lang="en-US" dirty="0" smtClean="0">
                <a:solidFill>
                  <a:schemeClr val="bg1"/>
                </a:solidFill>
              </a:rPr>
              <a:t>Forthcoming programs</a:t>
            </a:r>
          </a:p>
          <a:p>
            <a:pPr marL="1390650" lvl="2" indent="-533400" eaLnBrk="1" hangingPunct="1">
              <a:lnSpc>
                <a:spcPct val="80000"/>
              </a:lnSpc>
              <a:spcBef>
                <a:spcPts val="1800"/>
              </a:spcBef>
              <a:buFont typeface="Wingdings" pitchFamily="2" charset="2"/>
              <a:buChar char="v"/>
            </a:pPr>
            <a:r>
              <a:rPr lang="en-US" dirty="0" smtClean="0">
                <a:solidFill>
                  <a:schemeClr val="bg1"/>
                </a:solidFill>
              </a:rPr>
              <a:t>Washington Visitation Program</a:t>
            </a:r>
          </a:p>
          <a:p>
            <a:pPr marL="1390650" lvl="2" indent="-533400" eaLnBrk="1" hangingPunct="1">
              <a:lnSpc>
                <a:spcPct val="80000"/>
              </a:lnSpc>
              <a:spcBef>
                <a:spcPts val="1800"/>
              </a:spcBef>
              <a:buFont typeface="Wingdings" pitchFamily="2" charset="2"/>
              <a:buChar char="v"/>
            </a:pPr>
            <a:r>
              <a:rPr lang="en-US" dirty="0" smtClean="0">
                <a:solidFill>
                  <a:schemeClr val="bg1"/>
                </a:solidFill>
              </a:rPr>
              <a:t>CTTC Chair Training Programs</a:t>
            </a:r>
          </a:p>
          <a:p>
            <a:pPr marL="990600" lvl="1" indent="-533400" eaLnBrk="1" hangingPunct="1">
              <a:lnSpc>
                <a:spcPct val="80000"/>
              </a:lnSpc>
              <a:spcBef>
                <a:spcPts val="1800"/>
              </a:spcBef>
              <a:buFont typeface="Wingdings" pitchFamily="2" charset="2"/>
              <a:buChar char="v"/>
            </a:pPr>
            <a:r>
              <a:rPr lang="en-US" dirty="0" smtClean="0">
                <a:solidFill>
                  <a:schemeClr val="bg1"/>
                </a:solidFill>
              </a:rPr>
              <a:t>HPBCCC Congressional Visits Days</a:t>
            </a:r>
          </a:p>
          <a:p>
            <a:pPr marL="990600" lvl="1" indent="-533400" eaLnBrk="1" hangingPunct="1">
              <a:lnSpc>
                <a:spcPct val="80000"/>
              </a:lnSpc>
              <a:spcBef>
                <a:spcPts val="1800"/>
              </a:spcBef>
              <a:buFont typeface="Wingdings" pitchFamily="2" charset="2"/>
              <a:buChar char="v"/>
            </a:pPr>
            <a:r>
              <a:rPr lang="en-US" dirty="0" smtClean="0">
                <a:solidFill>
                  <a:schemeClr val="bg1"/>
                </a:solidFill>
              </a:rPr>
              <a:t>Washington Fellowship</a:t>
            </a:r>
          </a:p>
          <a:p>
            <a:pPr marL="990600" lvl="1" indent="-533400" eaLnBrk="1" hangingPunct="1">
              <a:lnSpc>
                <a:spcPct val="80000"/>
              </a:lnSpc>
              <a:spcBef>
                <a:spcPts val="1800"/>
              </a:spcBef>
              <a:buFont typeface="Wingdings" pitchFamily="2" charset="2"/>
              <a:buChar char="v"/>
            </a:pPr>
            <a:r>
              <a:rPr lang="en-US" dirty="0" smtClean="0">
                <a:solidFill>
                  <a:schemeClr val="bg1"/>
                </a:solidFill>
              </a:rPr>
              <a:t>WISE Program</a:t>
            </a:r>
          </a:p>
          <a:p>
            <a:pPr marL="1390650" lvl="2" indent="-533400">
              <a:lnSpc>
                <a:spcPct val="80000"/>
              </a:lnSpc>
              <a:spcBef>
                <a:spcPts val="1800"/>
              </a:spcBef>
              <a:buFont typeface="Wingdings" pitchFamily="2" charset="2"/>
              <a:buChar char="v"/>
            </a:pPr>
            <a:r>
              <a:rPr lang="en-US" dirty="0" smtClean="0">
                <a:solidFill>
                  <a:schemeClr val="bg1"/>
                </a:solidFill>
              </a:rPr>
              <a:t>ASHRAE Chairs Steering Committee</a:t>
            </a:r>
          </a:p>
          <a:p>
            <a:pPr marL="1390650" lvl="2" indent="-533400" eaLnBrk="1" hangingPunct="1">
              <a:lnSpc>
                <a:spcPct val="80000"/>
              </a:lnSpc>
              <a:spcBef>
                <a:spcPct val="0"/>
              </a:spcBef>
              <a:spcAft>
                <a:spcPct val="50000"/>
              </a:spcAft>
              <a:buFont typeface="Wingdings" pitchFamily="2" charset="2"/>
              <a:buChar char="v"/>
            </a:pPr>
            <a:endParaRPr lang="en-US" sz="1400" dirty="0" smtClean="0">
              <a:solidFill>
                <a:schemeClr val="bg1"/>
              </a:solidFill>
            </a:endParaRPr>
          </a:p>
          <a:p>
            <a:pPr marL="990600" lvl="1" indent="-533400" eaLnBrk="1" hangingPunct="1">
              <a:lnSpc>
                <a:spcPct val="80000"/>
              </a:lnSpc>
              <a:spcBef>
                <a:spcPct val="0"/>
              </a:spcBef>
              <a:spcAft>
                <a:spcPct val="50000"/>
              </a:spcAft>
              <a:buFont typeface="Wingdings" pitchFamily="2" charset="2"/>
              <a:buChar char="v"/>
            </a:pPr>
            <a:endParaRPr lang="en-US" sz="1800"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274638"/>
            <a:ext cx="7162800" cy="1143000"/>
          </a:xfrm>
        </p:spPr>
        <p:txBody>
          <a:bodyPr>
            <a:normAutofit fontScale="90000"/>
          </a:bodyPr>
          <a:lstStyle/>
          <a:p>
            <a:pPr>
              <a:defRPr/>
            </a:pPr>
            <a:r>
              <a:rPr lang="en-US" sz="3600" dirty="0" smtClean="0">
                <a:solidFill>
                  <a:schemeClr val="bg1"/>
                </a:solidFill>
                <a:effectLst>
                  <a:outerShdw blurRad="38100" dist="38100" dir="2700000" algn="tl">
                    <a:srgbClr val="000000">
                      <a:alpha val="43137"/>
                    </a:srgbClr>
                  </a:outerShdw>
                </a:effectLst>
              </a:rPr>
              <a:t>Opportunities for Individual Member Participation</a:t>
            </a:r>
            <a:endParaRPr lang="en-US" sz="4000" dirty="0" smtClean="0">
              <a:solidFill>
                <a:schemeClr val="bg1"/>
              </a:solidFill>
              <a:effectLst>
                <a:outerShdw blurRad="38100" dist="38100" dir="2700000" algn="tl">
                  <a:srgbClr val="C0C0C0"/>
                </a:outerShdw>
              </a:effectLst>
            </a:endParaRPr>
          </a:p>
        </p:txBody>
      </p:sp>
      <p:sp>
        <p:nvSpPr>
          <p:cNvPr id="20483" name="Rectangle 3"/>
          <p:cNvSpPr>
            <a:spLocks noGrp="1" noChangeArrowheads="1"/>
          </p:cNvSpPr>
          <p:nvPr>
            <p:ph idx="1"/>
          </p:nvPr>
        </p:nvSpPr>
        <p:spPr>
          <a:xfrm>
            <a:off x="76200" y="1828800"/>
            <a:ext cx="8458200" cy="4297363"/>
          </a:xfrm>
        </p:spPr>
        <p:txBody>
          <a:bodyPr/>
          <a:lstStyle/>
          <a:p>
            <a:pPr marL="990600" lvl="1" indent="-533400">
              <a:lnSpc>
                <a:spcPct val="80000"/>
              </a:lnSpc>
              <a:spcBef>
                <a:spcPct val="0"/>
              </a:spcBef>
              <a:spcAft>
                <a:spcPct val="50000"/>
              </a:spcAft>
              <a:buFont typeface="Wingdings" pitchFamily="2" charset="2"/>
              <a:buChar char="v"/>
            </a:pPr>
            <a:r>
              <a:rPr lang="en-US" sz="3600" dirty="0" smtClean="0">
                <a:solidFill>
                  <a:schemeClr val="bg1"/>
                </a:solidFill>
              </a:rPr>
              <a:t>Contact State and Local Policymakers on Important Issues</a:t>
            </a:r>
          </a:p>
          <a:p>
            <a:pPr marL="1390650" lvl="2" indent="-533400">
              <a:lnSpc>
                <a:spcPct val="80000"/>
              </a:lnSpc>
              <a:spcBef>
                <a:spcPct val="0"/>
              </a:spcBef>
              <a:spcAft>
                <a:spcPct val="50000"/>
              </a:spcAft>
              <a:buFont typeface="Wingdings" pitchFamily="2" charset="2"/>
              <a:buChar char="v"/>
            </a:pPr>
            <a:r>
              <a:rPr lang="en-US" sz="2800" dirty="0" smtClean="0">
                <a:solidFill>
                  <a:schemeClr val="bg1"/>
                </a:solidFill>
              </a:rPr>
              <a:t>Building Energy Codes</a:t>
            </a:r>
          </a:p>
          <a:p>
            <a:pPr marL="1390650" lvl="2" indent="-533400">
              <a:lnSpc>
                <a:spcPct val="80000"/>
              </a:lnSpc>
              <a:spcBef>
                <a:spcPct val="0"/>
              </a:spcBef>
              <a:spcAft>
                <a:spcPct val="50000"/>
              </a:spcAft>
              <a:buFont typeface="Wingdings" pitchFamily="2" charset="2"/>
              <a:buChar char="v"/>
            </a:pPr>
            <a:r>
              <a:rPr lang="en-US" sz="2800" dirty="0" smtClean="0">
                <a:solidFill>
                  <a:schemeClr val="bg1"/>
                </a:solidFill>
              </a:rPr>
              <a:t>NCEES Masters or Equivalent</a:t>
            </a:r>
          </a:p>
          <a:p>
            <a:pPr marL="1390650" lvl="2" indent="-533400">
              <a:lnSpc>
                <a:spcPct val="80000"/>
              </a:lnSpc>
              <a:spcBef>
                <a:spcPct val="0"/>
              </a:spcBef>
              <a:spcAft>
                <a:spcPct val="50000"/>
              </a:spcAft>
              <a:buFont typeface="Wingdings" pitchFamily="2" charset="2"/>
              <a:buChar char="v"/>
            </a:pPr>
            <a:r>
              <a:rPr lang="en-US" sz="2800" dirty="0" smtClean="0">
                <a:solidFill>
                  <a:schemeClr val="bg1"/>
                </a:solidFill>
              </a:rPr>
              <a:t>Stimulus Funds</a:t>
            </a:r>
          </a:p>
          <a:p>
            <a:pPr marL="1390650" lvl="2" indent="-533400">
              <a:lnSpc>
                <a:spcPct val="80000"/>
              </a:lnSpc>
              <a:spcBef>
                <a:spcPct val="0"/>
              </a:spcBef>
              <a:spcAft>
                <a:spcPct val="50000"/>
              </a:spcAft>
              <a:buFont typeface="Wingdings" pitchFamily="2" charset="2"/>
              <a:buChar char="v"/>
            </a:pPr>
            <a:r>
              <a:rPr lang="en-US" sz="2800" dirty="0" smtClean="0">
                <a:solidFill>
                  <a:schemeClr val="bg1"/>
                </a:solidFill>
              </a:rPr>
              <a:t>Building Energy Disclosure</a:t>
            </a:r>
          </a:p>
          <a:p>
            <a:pPr marL="1390650" lvl="2" indent="-533400">
              <a:lnSpc>
                <a:spcPct val="80000"/>
              </a:lnSpc>
              <a:spcBef>
                <a:spcPct val="0"/>
              </a:spcBef>
              <a:spcAft>
                <a:spcPct val="50000"/>
              </a:spcAft>
              <a:buFont typeface="Wingdings" pitchFamily="2" charset="2"/>
              <a:buChar char="v"/>
            </a:pPr>
            <a:r>
              <a:rPr lang="en-US" sz="2800" dirty="0" smtClean="0">
                <a:solidFill>
                  <a:schemeClr val="bg1"/>
                </a:solidFill>
              </a:rPr>
              <a:t>Use of Voluntary Consensus Standards</a:t>
            </a:r>
          </a:p>
          <a:p>
            <a:pPr marL="590550" indent="-533400">
              <a:lnSpc>
                <a:spcPct val="80000"/>
              </a:lnSpc>
              <a:spcBef>
                <a:spcPct val="0"/>
              </a:spcBef>
              <a:spcAft>
                <a:spcPct val="50000"/>
              </a:spcAft>
              <a:buFont typeface="Wingdings" pitchFamily="2" charset="2"/>
              <a:buChar char="v"/>
            </a:pPr>
            <a:endParaRPr lang="en-US" sz="2200" dirty="0" smtClean="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76200"/>
            <a:ext cx="7239000" cy="914400"/>
          </a:xfrm>
        </p:spPr>
        <p:txBody>
          <a:bodyPr>
            <a:normAutofit/>
          </a:bodyPr>
          <a:lstStyle/>
          <a:p>
            <a:pPr>
              <a:defRPr/>
            </a:pPr>
            <a:r>
              <a:rPr lang="en-US" sz="4000" dirty="0" smtClean="0">
                <a:solidFill>
                  <a:schemeClr val="bg1"/>
                </a:solidFill>
                <a:effectLst>
                  <a:outerShdw blurRad="38100" dist="38100" dir="2700000" algn="tl">
                    <a:srgbClr val="000000">
                      <a:alpha val="43137"/>
                    </a:srgbClr>
                  </a:outerShdw>
                </a:effectLst>
              </a:rPr>
              <a:t>ASHRAE/DOE Fellowship</a:t>
            </a:r>
            <a:endParaRPr lang="en-US" sz="2400" dirty="0" smtClean="0">
              <a:solidFill>
                <a:schemeClr val="bg1"/>
              </a:solidFill>
              <a:effectLst>
                <a:outerShdw blurRad="38100" dist="38100" dir="2700000" algn="tl">
                  <a:srgbClr val="C0C0C0"/>
                </a:outerShdw>
              </a:effectLst>
            </a:endParaRPr>
          </a:p>
        </p:txBody>
      </p:sp>
      <p:sp>
        <p:nvSpPr>
          <p:cNvPr id="21507" name="Rectangle 3"/>
          <p:cNvSpPr>
            <a:spLocks noGrp="1" noChangeArrowheads="1"/>
          </p:cNvSpPr>
          <p:nvPr>
            <p:ph idx="1"/>
          </p:nvPr>
        </p:nvSpPr>
        <p:spPr>
          <a:xfrm>
            <a:off x="304800" y="2971800"/>
            <a:ext cx="8229600" cy="4191000"/>
          </a:xfrm>
        </p:spPr>
        <p:txBody>
          <a:bodyPr/>
          <a:lstStyle/>
          <a:p>
            <a:pPr marL="990600" lvl="1" indent="-533400" eaLnBrk="1" hangingPunct="1">
              <a:buFont typeface="Wingdings" pitchFamily="2" charset="2"/>
              <a:buChar char="v"/>
            </a:pPr>
            <a:r>
              <a:rPr lang="en-US" b="1" dirty="0" smtClean="0">
                <a:solidFill>
                  <a:schemeClr val="bg1"/>
                </a:solidFill>
              </a:rPr>
              <a:t>2008-2011 Fellow Mike Erbesfeld began in Sen. Dianne Feinstein’s Office, moved to DOE in May 2009</a:t>
            </a:r>
          </a:p>
          <a:p>
            <a:pPr marL="990600" lvl="1" indent="-533400" eaLnBrk="1" hangingPunct="1">
              <a:buFont typeface="Wingdings" pitchFamily="2" charset="2"/>
              <a:buChar char="v"/>
            </a:pPr>
            <a:r>
              <a:rPr lang="en-US" b="1" dirty="0" smtClean="0">
                <a:solidFill>
                  <a:schemeClr val="bg1"/>
                </a:solidFill>
              </a:rPr>
              <a:t>Currently seeking fellows for placement at DOE on codes issues</a:t>
            </a:r>
          </a:p>
          <a:p>
            <a:pPr marL="990600" lvl="1" indent="-533400" eaLnBrk="1" hangingPunct="1">
              <a:buFont typeface="Wingdings" pitchFamily="2" charset="2"/>
              <a:buChar char="v"/>
            </a:pPr>
            <a:r>
              <a:rPr lang="en-US" b="1" dirty="0" smtClean="0">
                <a:solidFill>
                  <a:schemeClr val="bg1"/>
                </a:solidFill>
              </a:rPr>
              <a:t>Funding provided by DOE</a:t>
            </a:r>
          </a:p>
          <a:p>
            <a:pPr marL="990600" lvl="1" indent="-533400" eaLnBrk="1" hangingPunct="1">
              <a:buFont typeface="Wingdings" pitchFamily="2" charset="2"/>
              <a:buChar char="v"/>
            </a:pPr>
            <a:endParaRPr lang="en-US" sz="2200" b="1" dirty="0" smtClean="0">
              <a:solidFill>
                <a:schemeClr val="bg1"/>
              </a:solidFill>
            </a:endParaRPr>
          </a:p>
          <a:p>
            <a:pPr marL="990600" lvl="1" indent="-533400" eaLnBrk="1" hangingPunct="1">
              <a:spcBef>
                <a:spcPct val="0"/>
              </a:spcBef>
              <a:spcAft>
                <a:spcPct val="50000"/>
              </a:spcAft>
              <a:buFont typeface="Wingdings" pitchFamily="2" charset="2"/>
              <a:buChar char="v"/>
            </a:pPr>
            <a:endParaRPr lang="en-US" sz="3000" b="1" dirty="0" smtClean="0">
              <a:solidFill>
                <a:schemeClr val="bg1"/>
              </a:solidFill>
            </a:endParaRPr>
          </a:p>
          <a:p>
            <a:pPr marL="990600" lvl="1" indent="-533400" eaLnBrk="1" hangingPunct="1">
              <a:spcBef>
                <a:spcPct val="0"/>
              </a:spcBef>
              <a:spcAft>
                <a:spcPct val="50000"/>
              </a:spcAft>
              <a:buFont typeface="Wingdings" pitchFamily="2" charset="2"/>
              <a:buChar char="v"/>
            </a:pPr>
            <a:endParaRPr lang="en-US" sz="3600" dirty="0" smtClean="0">
              <a:solidFill>
                <a:schemeClr val="bg1"/>
              </a:solidFill>
            </a:endParaRPr>
          </a:p>
        </p:txBody>
      </p:sp>
      <p:pic>
        <p:nvPicPr>
          <p:cNvPr id="21509" name="Picture 5" descr="MPPH03351I0000[1]"/>
          <p:cNvPicPr>
            <a:picLocks noChangeAspect="1" noChangeArrowheads="1"/>
          </p:cNvPicPr>
          <p:nvPr/>
        </p:nvPicPr>
        <p:blipFill>
          <a:blip r:embed="rId2" cstate="print"/>
          <a:srcRect/>
          <a:stretch>
            <a:fillRect/>
          </a:stretch>
        </p:blipFill>
        <p:spPr bwMode="auto">
          <a:xfrm>
            <a:off x="3276600" y="914400"/>
            <a:ext cx="2743200" cy="184626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76200"/>
            <a:ext cx="7239000" cy="1143000"/>
          </a:xfrm>
        </p:spPr>
        <p:txBody>
          <a:bodyPr>
            <a:normAutofit/>
          </a:bodyPr>
          <a:lstStyle/>
          <a:p>
            <a:pPr>
              <a:defRPr/>
            </a:pPr>
            <a:r>
              <a:rPr lang="en-US" sz="4800" dirty="0" smtClean="0">
                <a:solidFill>
                  <a:schemeClr val="bg1"/>
                </a:solidFill>
                <a:effectLst>
                  <a:outerShdw blurRad="38100" dist="38100" dir="2700000" algn="tl">
                    <a:srgbClr val="000000">
                      <a:alpha val="43137"/>
                    </a:srgbClr>
                  </a:outerShdw>
                </a:effectLst>
              </a:rPr>
              <a:t>Internship</a:t>
            </a:r>
            <a:endParaRPr lang="en-US" sz="3200" dirty="0" smtClean="0">
              <a:solidFill>
                <a:schemeClr val="bg1"/>
              </a:solidFill>
              <a:effectLst>
                <a:outerShdw blurRad="38100" dist="38100" dir="2700000" algn="tl">
                  <a:srgbClr val="C0C0C0"/>
                </a:outerShdw>
              </a:effectLst>
            </a:endParaRPr>
          </a:p>
        </p:txBody>
      </p:sp>
      <p:sp>
        <p:nvSpPr>
          <p:cNvPr id="22531" name="Rectangle 3"/>
          <p:cNvSpPr>
            <a:spLocks noGrp="1" noChangeArrowheads="1"/>
          </p:cNvSpPr>
          <p:nvPr>
            <p:ph idx="1"/>
          </p:nvPr>
        </p:nvSpPr>
        <p:spPr>
          <a:xfrm>
            <a:off x="152400" y="1143000"/>
            <a:ext cx="8229600" cy="4191000"/>
          </a:xfrm>
        </p:spPr>
        <p:txBody>
          <a:bodyPr/>
          <a:lstStyle/>
          <a:p>
            <a:pPr marL="990600" lvl="1" indent="-533400" eaLnBrk="1" hangingPunct="1">
              <a:buFont typeface="Wingdings" pitchFamily="2" charset="2"/>
              <a:buChar char="v"/>
            </a:pPr>
            <a:r>
              <a:rPr lang="en-US" sz="2600" b="1" dirty="0" smtClean="0">
                <a:solidFill>
                  <a:schemeClr val="bg1"/>
                </a:solidFill>
              </a:rPr>
              <a:t>Washington Internship for Students of Engineering (WISE)</a:t>
            </a:r>
          </a:p>
          <a:p>
            <a:pPr marL="1371600" lvl="2" indent="-457200" eaLnBrk="1" hangingPunct="1">
              <a:buFont typeface="Wingdings" pitchFamily="2" charset="2"/>
              <a:buChar char="v"/>
            </a:pPr>
            <a:r>
              <a:rPr lang="en-US" sz="2200" b="1" dirty="0" smtClean="0">
                <a:solidFill>
                  <a:schemeClr val="bg1"/>
                </a:solidFill>
              </a:rPr>
              <a:t>Summer Internship in Washington, DC for third year engineering students</a:t>
            </a:r>
          </a:p>
          <a:p>
            <a:pPr marL="1371600" lvl="2" indent="-457200" eaLnBrk="1" hangingPunct="1">
              <a:buFont typeface="Wingdings" pitchFamily="2" charset="2"/>
              <a:buChar char="v"/>
            </a:pPr>
            <a:r>
              <a:rPr lang="en-US" sz="2200" b="1" dirty="0" smtClean="0">
                <a:solidFill>
                  <a:schemeClr val="bg1"/>
                </a:solidFill>
              </a:rPr>
              <a:t>Explore nexus of engineering and public policy</a:t>
            </a:r>
          </a:p>
          <a:p>
            <a:pPr marL="1371600" lvl="2" indent="-457200" eaLnBrk="1" hangingPunct="1">
              <a:buFont typeface="Wingdings" pitchFamily="2" charset="2"/>
              <a:buChar char="v"/>
            </a:pPr>
            <a:r>
              <a:rPr lang="en-US" sz="2200" b="1" dirty="0" smtClean="0">
                <a:solidFill>
                  <a:schemeClr val="bg1"/>
                </a:solidFill>
              </a:rPr>
              <a:t>Lodging and stipend included</a:t>
            </a:r>
          </a:p>
          <a:p>
            <a:pPr marL="990600" lvl="1" indent="-533400">
              <a:buFont typeface="Wingdings" pitchFamily="2" charset="2"/>
              <a:buChar char="v"/>
            </a:pPr>
            <a:r>
              <a:rPr lang="en-US" sz="2600" b="1" dirty="0" smtClean="0">
                <a:solidFill>
                  <a:schemeClr val="bg1"/>
                </a:solidFill>
              </a:rPr>
              <a:t>Summer 2010 intern, Ramsey Brown, California Maritime Academy</a:t>
            </a:r>
          </a:p>
          <a:p>
            <a:pPr marL="990600" lvl="1" indent="-533400" eaLnBrk="1" hangingPunct="1">
              <a:buFont typeface="Wingdings" pitchFamily="2" charset="2"/>
              <a:buChar char="v"/>
            </a:pPr>
            <a:endParaRPr lang="en-US" sz="2600" b="1" dirty="0" smtClean="0">
              <a:solidFill>
                <a:schemeClr val="bg1"/>
              </a:solidFill>
            </a:endParaRPr>
          </a:p>
          <a:p>
            <a:pPr marL="990600" lvl="1" indent="-533400" eaLnBrk="1" hangingPunct="1">
              <a:buFont typeface="Wingdings" pitchFamily="2" charset="2"/>
              <a:buChar char="v"/>
            </a:pPr>
            <a:endParaRPr lang="en-US" sz="3000" b="1" dirty="0" smtClean="0">
              <a:solidFill>
                <a:schemeClr val="bg1"/>
              </a:solidFill>
            </a:endParaRPr>
          </a:p>
          <a:p>
            <a:pPr marL="1371600" lvl="2" indent="-457200" eaLnBrk="1" hangingPunct="1">
              <a:spcBef>
                <a:spcPct val="0"/>
              </a:spcBef>
              <a:spcAft>
                <a:spcPct val="50000"/>
              </a:spcAft>
              <a:buFont typeface="Wingdings" pitchFamily="2" charset="2"/>
              <a:buChar char="v"/>
            </a:pPr>
            <a:endParaRPr lang="en-US" dirty="0" smtClean="0">
              <a:solidFill>
                <a:schemeClr val="bg1"/>
              </a:solidFill>
            </a:endParaRPr>
          </a:p>
          <a:p>
            <a:pPr marL="990600" lvl="1" indent="-533400" eaLnBrk="1" hangingPunct="1">
              <a:spcBef>
                <a:spcPct val="0"/>
              </a:spcBef>
              <a:spcAft>
                <a:spcPct val="50000"/>
              </a:spcAft>
              <a:buFont typeface="Wingdings" pitchFamily="2" charset="2"/>
              <a:buChar char="v"/>
            </a:pPr>
            <a:endParaRPr lang="en-US" dirty="0" smtClean="0">
              <a:solidFill>
                <a:schemeClr val="bg1"/>
              </a:solidFill>
            </a:endParaRPr>
          </a:p>
          <a:p>
            <a:pPr marL="990600" lvl="1" indent="-533400" eaLnBrk="1" hangingPunct="1">
              <a:spcBef>
                <a:spcPct val="0"/>
              </a:spcBef>
              <a:spcAft>
                <a:spcPct val="50000"/>
              </a:spcAft>
              <a:buFont typeface="Wingdings" pitchFamily="2" charset="2"/>
              <a:buChar char="v"/>
            </a:pPr>
            <a:endParaRPr lang="en-US" sz="3200" dirty="0" smtClean="0">
              <a:solidFill>
                <a:schemeClr val="bg1"/>
              </a:solidFill>
            </a:endParaRPr>
          </a:p>
        </p:txBody>
      </p:sp>
      <p:sp>
        <p:nvSpPr>
          <p:cNvPr id="11" name="TextBox 10"/>
          <p:cNvSpPr txBox="1"/>
          <p:nvPr/>
        </p:nvSpPr>
        <p:spPr>
          <a:xfrm>
            <a:off x="838200" y="4572000"/>
            <a:ext cx="7620000"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pic>
        <p:nvPicPr>
          <p:cNvPr id="31751" name="Picture 7"/>
          <p:cNvPicPr>
            <a:picLocks noChangeAspect="1" noChangeArrowheads="1"/>
          </p:cNvPicPr>
          <p:nvPr/>
        </p:nvPicPr>
        <p:blipFill>
          <a:blip r:embed="rId2" cstate="print"/>
          <a:srcRect/>
          <a:stretch>
            <a:fillRect/>
          </a:stretch>
        </p:blipFill>
        <p:spPr bwMode="auto">
          <a:xfrm>
            <a:off x="2590800" y="4419600"/>
            <a:ext cx="4281226" cy="23622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MPj01824560000[1]"/>
          <p:cNvPicPr>
            <a:picLocks noChangeAspect="1" noChangeArrowheads="1"/>
          </p:cNvPicPr>
          <p:nvPr/>
        </p:nvPicPr>
        <p:blipFill>
          <a:blip r:embed="rId3" cstate="print">
            <a:lum bright="32000"/>
          </a:blip>
          <a:srcRect l="2222" r="8888"/>
          <a:stretch>
            <a:fillRect/>
          </a:stretch>
        </p:blipFill>
        <p:spPr bwMode="auto">
          <a:xfrm>
            <a:off x="0" y="0"/>
            <a:ext cx="9144000" cy="6924675"/>
          </a:xfrm>
          <a:prstGeom prst="rect">
            <a:avLst/>
          </a:prstGeom>
          <a:noFill/>
          <a:ln w="9525">
            <a:noFill/>
            <a:miter lim="800000"/>
            <a:headEnd/>
            <a:tailEnd/>
          </a:ln>
        </p:spPr>
      </p:pic>
      <p:sp>
        <p:nvSpPr>
          <p:cNvPr id="2" name="Rectangle 2"/>
          <p:cNvSpPr>
            <a:spLocks noGrp="1" noChangeArrowheads="1"/>
          </p:cNvSpPr>
          <p:nvPr>
            <p:ph type="ctrTitle"/>
          </p:nvPr>
        </p:nvSpPr>
        <p:spPr>
          <a:xfrm>
            <a:off x="2286000" y="228600"/>
            <a:ext cx="6629400" cy="1431925"/>
          </a:xfrm>
        </p:spPr>
        <p:txBody>
          <a:bodyPr>
            <a:normAutofit fontScale="90000"/>
          </a:bodyPr>
          <a:lstStyle/>
          <a:p>
            <a:pPr eaLnBrk="1" hangingPunct="1">
              <a:defRPr/>
            </a:pPr>
            <a:r>
              <a:rPr lang="en-US" dirty="0" smtClean="0">
                <a:solidFill>
                  <a:schemeClr val="bg1"/>
                </a:solidFill>
                <a:effectLst>
                  <a:outerShdw blurRad="38100" dist="38100" dir="2700000" algn="tl">
                    <a:srgbClr val="C0C0C0"/>
                  </a:outerShdw>
                </a:effectLst>
                <a:latin typeface="Franklin Gothic Heavy" pitchFamily="34" charset="0"/>
              </a:rPr>
              <a:t>Government Activities and ASHRAE Chapters</a:t>
            </a:r>
          </a:p>
        </p:txBody>
      </p:sp>
      <p:sp>
        <p:nvSpPr>
          <p:cNvPr id="2057" name="AutoShape 9"/>
          <p:cNvSpPr>
            <a:spLocks noChangeArrowheads="1"/>
          </p:cNvSpPr>
          <p:nvPr/>
        </p:nvSpPr>
        <p:spPr bwMode="auto">
          <a:xfrm rot="1165751">
            <a:off x="482334" y="2638909"/>
            <a:ext cx="4873625" cy="1160463"/>
          </a:xfrm>
          <a:prstGeom prst="homePlate">
            <a:avLst>
              <a:gd name="adj" fmla="val 104993"/>
            </a:avLst>
          </a:prstGeom>
          <a:solidFill>
            <a:srgbClr val="99CCFF"/>
          </a:solidFill>
          <a:ln w="38100" cmpd="dbl">
            <a:solidFill>
              <a:srgbClr val="0000FF"/>
            </a:solidFill>
            <a:miter lim="800000"/>
            <a:headEnd/>
            <a:tailEnd/>
          </a:ln>
          <a:effectLst/>
        </p:spPr>
        <p:txBody>
          <a:bodyPr wrap="none" anchor="ctr"/>
          <a:lstStyle/>
          <a:p>
            <a:pPr algn="ctr">
              <a:lnSpc>
                <a:spcPct val="100000"/>
              </a:lnSpc>
              <a:buFontTx/>
              <a:buNone/>
              <a:defRPr/>
            </a:pPr>
            <a:r>
              <a:rPr lang="en-US" sz="3200" b="1" dirty="0" smtClean="0">
                <a:solidFill>
                  <a:srgbClr val="0000FF"/>
                </a:solidFill>
                <a:effectLst>
                  <a:outerShdw blurRad="38100" dist="38100" dir="2700000" algn="tl">
                    <a:srgbClr val="000000"/>
                  </a:outerShdw>
                </a:effectLst>
                <a:latin typeface="Tahoma" pitchFamily="34" charset="0"/>
              </a:rPr>
              <a:t>This Can Be You!</a:t>
            </a:r>
            <a:endParaRPr lang="en-US" sz="3200" b="1" dirty="0">
              <a:solidFill>
                <a:srgbClr val="0000FF"/>
              </a:solidFill>
              <a:effectLst>
                <a:outerShdw blurRad="38100" dist="38100" dir="2700000" algn="tl">
                  <a:srgbClr val="000000"/>
                </a:outerShdw>
              </a:effectLst>
              <a:latin typeface="Tahoma" pitchFamily="34" charset="0"/>
            </a:endParaRPr>
          </a:p>
        </p:txBody>
      </p:sp>
      <p:pic>
        <p:nvPicPr>
          <p:cNvPr id="23558" name="Picture 6" descr="WordBlue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 y="152400"/>
            <a:ext cx="1752600" cy="154463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grpId="0"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1000" fill="hold"/>
                                        <p:tgtEl>
                                          <p:spTgt spid="2057"/>
                                        </p:tgtEl>
                                        <p:attrNameLst>
                                          <p:attrName>ppt_x</p:attrName>
                                        </p:attrNameLst>
                                      </p:cBhvr>
                                      <p:tavLst>
                                        <p:tav tm="0">
                                          <p:val>
                                            <p:strVal val="0-#ppt_w/2"/>
                                          </p:val>
                                        </p:tav>
                                        <p:tav tm="100000">
                                          <p:val>
                                            <p:strVal val="#ppt_x"/>
                                          </p:val>
                                        </p:tav>
                                      </p:tavLst>
                                    </p:anim>
                                    <p:anim calcmode="lin" valueType="num">
                                      <p:cBhvr additive="base">
                                        <p:cTn id="8" dur="1000" fill="hold"/>
                                        <p:tgtEl>
                                          <p:spTgt spid="20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2"/>
          <p:cNvSpPr>
            <a:spLocks noGrp="1"/>
          </p:cNvSpPr>
          <p:nvPr>
            <p:ph type="title"/>
          </p:nvPr>
        </p:nvSpPr>
        <p:spPr>
          <a:xfrm>
            <a:off x="234950" y="0"/>
            <a:ext cx="8534400" cy="609600"/>
          </a:xfrm>
        </p:spPr>
        <p:txBody>
          <a:bodyPr>
            <a:noAutofit/>
          </a:bodyPr>
          <a:lstStyle/>
          <a:p>
            <a:pPr eaLnBrk="1" hangingPunct="1"/>
            <a:r>
              <a:rPr lang="en-US" sz="4000" dirty="0" smtClean="0">
                <a:solidFill>
                  <a:schemeClr val="bg1"/>
                </a:solidFill>
                <a:effectLst>
                  <a:outerShdw blurRad="38100" dist="38100" dir="2700000" algn="tl">
                    <a:srgbClr val="000000">
                      <a:alpha val="43137"/>
                    </a:srgbClr>
                  </a:outerShdw>
                </a:effectLst>
              </a:rPr>
              <a:t>Current State Adoptions of 90.1</a:t>
            </a:r>
            <a:endParaRPr lang="en-US" sz="1400" dirty="0" smtClean="0">
              <a:solidFill>
                <a:schemeClr val="bg1"/>
              </a:solidFill>
              <a:effectLst>
                <a:outerShdw blurRad="38100" dist="38100" dir="2700000" algn="tl">
                  <a:srgbClr val="000000">
                    <a:alpha val="43137"/>
                  </a:srgbClr>
                </a:outerShdw>
              </a:effectLst>
            </a:endParaRPr>
          </a:p>
        </p:txBody>
      </p:sp>
      <p:sp>
        <p:nvSpPr>
          <p:cNvPr id="2051" name="TextBox 5"/>
          <p:cNvSpPr txBox="1">
            <a:spLocks noChangeArrowheads="1"/>
          </p:cNvSpPr>
          <p:nvPr/>
        </p:nvSpPr>
        <p:spPr bwMode="auto">
          <a:xfrm>
            <a:off x="3748423" y="533400"/>
            <a:ext cx="1775743" cy="400110"/>
          </a:xfrm>
          <a:prstGeom prst="rect">
            <a:avLst/>
          </a:prstGeom>
          <a:noFill/>
          <a:ln w="9525">
            <a:noFill/>
            <a:miter lim="800000"/>
            <a:headEnd/>
            <a:tailEnd/>
          </a:ln>
        </p:spPr>
        <p:txBody>
          <a:bodyPr wrap="none">
            <a:spAutoFit/>
          </a:bodyPr>
          <a:lstStyle/>
          <a:p>
            <a:pPr algn="ctr"/>
            <a:r>
              <a:rPr lang="en-US" sz="2000" dirty="0" smtClean="0">
                <a:solidFill>
                  <a:schemeClr val="bg1"/>
                </a:solidFill>
              </a:rPr>
              <a:t> </a:t>
            </a:r>
            <a:r>
              <a:rPr lang="en-US" sz="1400" dirty="0">
                <a:solidFill>
                  <a:schemeClr val="bg1"/>
                </a:solidFill>
              </a:rPr>
              <a:t>as of January 5, 2011</a:t>
            </a:r>
          </a:p>
        </p:txBody>
      </p:sp>
      <p:pic>
        <p:nvPicPr>
          <p:cNvPr id="2052" name="Picture 6" descr="Residential Status of States "/>
          <p:cNvPicPr>
            <a:picLocks noChangeAspect="1" noChangeArrowheads="1"/>
          </p:cNvPicPr>
          <p:nvPr/>
        </p:nvPicPr>
        <p:blipFill>
          <a:blip r:embed="rId3"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Government Activities and ASHRAE Chapters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3000" dirty="0" smtClean="0">
                <a:solidFill>
                  <a:schemeClr val="bg1"/>
                </a:solidFill>
              </a:rPr>
              <a:t>What are some of the benefits of participating in government affairs?</a:t>
            </a:r>
          </a:p>
          <a:p>
            <a:pPr marL="571500" indent="-457200">
              <a:buFont typeface="Wingdings" pitchFamily="2" charset="2"/>
              <a:buChar char="v"/>
            </a:pPr>
            <a:r>
              <a:rPr lang="en-US" sz="3000" dirty="0" smtClean="0">
                <a:solidFill>
                  <a:schemeClr val="bg1"/>
                </a:solidFill>
              </a:rPr>
              <a:t>Become a part of something bigger</a:t>
            </a:r>
          </a:p>
          <a:p>
            <a:pPr marL="571500" indent="-457200">
              <a:buFont typeface="Wingdings" pitchFamily="2" charset="2"/>
              <a:buChar char="v"/>
            </a:pPr>
            <a:r>
              <a:rPr lang="en-US" sz="3000" dirty="0" smtClean="0">
                <a:solidFill>
                  <a:schemeClr val="bg1"/>
                </a:solidFill>
              </a:rPr>
              <a:t>Establish relationships with key decision-makers</a:t>
            </a:r>
          </a:p>
          <a:p>
            <a:pPr marL="571500" indent="-457200">
              <a:buFont typeface="Wingdings" pitchFamily="2" charset="2"/>
              <a:buChar char="v"/>
            </a:pPr>
            <a:r>
              <a:rPr lang="en-US" sz="3000" dirty="0" smtClean="0">
                <a:solidFill>
                  <a:schemeClr val="bg1"/>
                </a:solidFill>
              </a:rPr>
              <a:t>Make yourself more valuable to your company by becoming knowledgeable in the current and future trends &amp; issues that will affect your industry</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Government Activities and ASHRAE Chapters (cont.)</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sz="3900" dirty="0" smtClean="0">
                <a:solidFill>
                  <a:schemeClr val="bg1"/>
                </a:solidFill>
              </a:rPr>
              <a:t>How can chapters get more involved?</a:t>
            </a:r>
            <a:endParaRPr lang="en-US" dirty="0" smtClean="0">
              <a:solidFill>
                <a:schemeClr val="bg1"/>
              </a:solidFill>
            </a:endParaRPr>
          </a:p>
          <a:p>
            <a:pPr indent="-457200">
              <a:buFont typeface="Wingdings" pitchFamily="2" charset="2"/>
              <a:buChar char="v"/>
            </a:pPr>
            <a:r>
              <a:rPr lang="en-US" dirty="0" smtClean="0">
                <a:solidFill>
                  <a:schemeClr val="bg1"/>
                </a:solidFill>
              </a:rPr>
              <a:t>Encourage chapters to identify leaders for advocacy who will coordinate and help organize each chapter’s advocacy efforts</a:t>
            </a:r>
          </a:p>
          <a:p>
            <a:pPr indent="-457200">
              <a:buFont typeface="Wingdings" pitchFamily="2" charset="2"/>
              <a:buChar char="v"/>
            </a:pPr>
            <a:r>
              <a:rPr lang="en-US" dirty="0" smtClean="0">
                <a:solidFill>
                  <a:schemeClr val="bg1"/>
                </a:solidFill>
              </a:rPr>
              <a:t>Make a plan, set goals, track progress, talk with other ASHRAE chapters, and review your plan annually</a:t>
            </a:r>
          </a:p>
          <a:p>
            <a:pPr lvl="1" indent="-457200">
              <a:buFont typeface="Wingdings" pitchFamily="2" charset="2"/>
              <a:buChar char="v"/>
            </a:pPr>
            <a:r>
              <a:rPr lang="en-US" dirty="0" smtClean="0">
                <a:solidFill>
                  <a:schemeClr val="bg1"/>
                </a:solidFill>
              </a:rPr>
              <a:t>Don’t be afraid of mid-course corrections</a:t>
            </a:r>
          </a:p>
          <a:p>
            <a:pPr indent="-457200">
              <a:buFont typeface="Wingdings" pitchFamily="2" charset="2"/>
              <a:buChar char="v"/>
            </a:pPr>
            <a:r>
              <a:rPr lang="en-US" dirty="0" smtClean="0">
                <a:solidFill>
                  <a:schemeClr val="bg1"/>
                </a:solidFill>
              </a:rPr>
              <a:t>Meet with ASHRAE Washington, DC Office Staff for guidance, support, and ideas</a:t>
            </a:r>
          </a:p>
          <a:p>
            <a:pPr lvl="1" indent="-457200">
              <a:buFont typeface="Wingdings" pitchFamily="2" charset="2"/>
              <a:buChar char="v"/>
            </a:pPr>
            <a:endParaRPr 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800"/>
            <a:ext cx="7772400" cy="1470025"/>
          </a:xfrm>
        </p:spPr>
        <p:txBody>
          <a:bodyPr>
            <a:normAutofit/>
          </a:bodyPr>
          <a:lstStyle/>
          <a:p>
            <a:r>
              <a:rPr lang="en-US" sz="6600" dirty="0" smtClean="0">
                <a:solidFill>
                  <a:schemeClr val="bg1"/>
                </a:solidFill>
                <a:effectLst>
                  <a:outerShdw blurRad="38100" dist="38100" dir="2700000" algn="tl">
                    <a:srgbClr val="000000">
                      <a:alpha val="43137"/>
                    </a:srgbClr>
                  </a:outerShdw>
                </a:effectLst>
              </a:rPr>
              <a:t>Any Questions?</a:t>
            </a:r>
            <a:endParaRPr lang="en-US" sz="6600"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2743200"/>
            <a:ext cx="6400800" cy="2743200"/>
          </a:xfrm>
        </p:spPr>
        <p:txBody>
          <a:bodyPr>
            <a:noAutofit/>
          </a:bodyPr>
          <a:lstStyle/>
          <a:p>
            <a:r>
              <a:rPr lang="en-US" sz="3600" dirty="0" smtClean="0">
                <a:solidFill>
                  <a:schemeClr val="bg1"/>
                </a:solidFill>
              </a:rPr>
              <a:t>Doug Read, dread@ashrae.org</a:t>
            </a:r>
          </a:p>
          <a:p>
            <a:r>
              <a:rPr lang="en-US" sz="3600" dirty="0" smtClean="0">
                <a:solidFill>
                  <a:schemeClr val="bg1"/>
                </a:solidFill>
              </a:rPr>
              <a:t>and</a:t>
            </a:r>
          </a:p>
          <a:p>
            <a:r>
              <a:rPr lang="en-US" sz="3600" dirty="0" smtClean="0">
                <a:solidFill>
                  <a:schemeClr val="bg1"/>
                </a:solidFill>
              </a:rPr>
              <a:t>Mark Ames, mames@ashrae.org</a:t>
            </a:r>
          </a:p>
          <a:p>
            <a:r>
              <a:rPr lang="en-US" sz="3600" dirty="0" smtClean="0">
                <a:solidFill>
                  <a:schemeClr val="bg1"/>
                </a:solidFill>
              </a:rPr>
              <a:t>Both by phone at 202-833-1830</a:t>
            </a:r>
            <a:endParaRPr lang="en-US" sz="36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Federal Requirements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buNone/>
            </a:pPr>
            <a:r>
              <a:rPr lang="en-US" sz="3900" dirty="0" smtClean="0">
                <a:solidFill>
                  <a:schemeClr val="bg1"/>
                </a:solidFill>
              </a:rPr>
              <a:t>Federal Buildings</a:t>
            </a:r>
          </a:p>
          <a:p>
            <a:pPr marL="0" lvl="0" indent="0">
              <a:buNone/>
            </a:pPr>
            <a:r>
              <a:rPr lang="en-US" sz="2600" dirty="0" smtClean="0">
                <a:solidFill>
                  <a:schemeClr val="bg1"/>
                </a:solidFill>
              </a:rPr>
              <a:t>(Energy Independence and Security Act of 2007)</a:t>
            </a:r>
          </a:p>
          <a:p>
            <a:pPr marL="0" lvl="0" indent="0">
              <a:buNone/>
            </a:pPr>
            <a:r>
              <a:rPr lang="en-US" sz="3000" dirty="0" smtClean="0">
                <a:solidFill>
                  <a:schemeClr val="bg1"/>
                </a:solidFill>
              </a:rPr>
              <a:t>Federal </a:t>
            </a:r>
            <a:r>
              <a:rPr lang="en-US" sz="3000" dirty="0">
                <a:solidFill>
                  <a:schemeClr val="bg1"/>
                </a:solidFill>
              </a:rPr>
              <a:t>buildings </a:t>
            </a:r>
            <a:r>
              <a:rPr lang="en-US" sz="3000" dirty="0" smtClean="0">
                <a:solidFill>
                  <a:schemeClr val="bg1"/>
                </a:solidFill>
              </a:rPr>
              <a:t>must be </a:t>
            </a:r>
            <a:r>
              <a:rPr lang="en-US" sz="3000" i="1" dirty="0">
                <a:solidFill>
                  <a:schemeClr val="bg1"/>
                </a:solidFill>
              </a:rPr>
              <a:t>designed</a:t>
            </a:r>
            <a:r>
              <a:rPr lang="en-US" sz="3000" dirty="0">
                <a:solidFill>
                  <a:schemeClr val="bg1"/>
                </a:solidFill>
              </a:rPr>
              <a:t> so fossil fuel-generated energy consumption of the building is reduced as compared to CBECS by:</a:t>
            </a:r>
          </a:p>
          <a:p>
            <a:pPr>
              <a:buFont typeface="Wingdings" pitchFamily="2" charset="2"/>
              <a:buChar char="v"/>
            </a:pPr>
            <a:r>
              <a:rPr lang="en-US" sz="3000" dirty="0">
                <a:solidFill>
                  <a:schemeClr val="bg1"/>
                </a:solidFill>
              </a:rPr>
              <a:t>2010 </a:t>
            </a:r>
            <a:r>
              <a:rPr lang="en-US" sz="3000" dirty="0" smtClean="0">
                <a:solidFill>
                  <a:schemeClr val="bg1"/>
                </a:solidFill>
              </a:rPr>
              <a:t>............... 55%</a:t>
            </a:r>
            <a:endParaRPr lang="en-US" sz="3000" dirty="0">
              <a:solidFill>
                <a:schemeClr val="bg1"/>
              </a:solidFill>
            </a:endParaRPr>
          </a:p>
          <a:p>
            <a:pPr>
              <a:buFont typeface="Wingdings" pitchFamily="2" charset="2"/>
              <a:buChar char="v"/>
            </a:pPr>
            <a:r>
              <a:rPr lang="en-US" sz="3000" dirty="0">
                <a:solidFill>
                  <a:schemeClr val="bg1"/>
                </a:solidFill>
              </a:rPr>
              <a:t>2015 </a:t>
            </a:r>
            <a:r>
              <a:rPr lang="en-US" sz="3000" dirty="0" smtClean="0">
                <a:solidFill>
                  <a:schemeClr val="bg1"/>
                </a:solidFill>
              </a:rPr>
              <a:t>............... 65%</a:t>
            </a:r>
            <a:endParaRPr lang="en-US" sz="3000" dirty="0">
              <a:solidFill>
                <a:schemeClr val="bg1"/>
              </a:solidFill>
            </a:endParaRPr>
          </a:p>
          <a:p>
            <a:pPr>
              <a:buFont typeface="Wingdings" pitchFamily="2" charset="2"/>
              <a:buChar char="v"/>
            </a:pPr>
            <a:r>
              <a:rPr lang="en-US" sz="3000" dirty="0">
                <a:solidFill>
                  <a:schemeClr val="bg1"/>
                </a:solidFill>
              </a:rPr>
              <a:t>2020 </a:t>
            </a:r>
            <a:r>
              <a:rPr lang="en-US" sz="3000" dirty="0" smtClean="0">
                <a:solidFill>
                  <a:schemeClr val="bg1"/>
                </a:solidFill>
              </a:rPr>
              <a:t>............... 80%</a:t>
            </a:r>
            <a:endParaRPr lang="en-US" sz="3000" dirty="0">
              <a:solidFill>
                <a:schemeClr val="bg1"/>
              </a:solidFill>
            </a:endParaRPr>
          </a:p>
          <a:p>
            <a:pPr>
              <a:buFont typeface="Wingdings" pitchFamily="2" charset="2"/>
              <a:buChar char="v"/>
            </a:pPr>
            <a:r>
              <a:rPr lang="en-US" sz="3000" dirty="0">
                <a:solidFill>
                  <a:schemeClr val="bg1"/>
                </a:solidFill>
              </a:rPr>
              <a:t>2025 </a:t>
            </a:r>
            <a:r>
              <a:rPr lang="en-US" sz="3000" dirty="0" smtClean="0">
                <a:solidFill>
                  <a:schemeClr val="bg1"/>
                </a:solidFill>
              </a:rPr>
              <a:t>............... 90%</a:t>
            </a:r>
            <a:endParaRPr lang="en-US" sz="3000" dirty="0">
              <a:solidFill>
                <a:schemeClr val="bg1"/>
              </a:solidFill>
            </a:endParaRPr>
          </a:p>
          <a:p>
            <a:pPr>
              <a:buFont typeface="Wingdings" pitchFamily="2" charset="2"/>
              <a:buChar char="v"/>
            </a:pPr>
            <a:r>
              <a:rPr lang="en-US" sz="3000" dirty="0">
                <a:solidFill>
                  <a:schemeClr val="bg1"/>
                </a:solidFill>
              </a:rPr>
              <a:t>2030 </a:t>
            </a:r>
            <a:r>
              <a:rPr lang="en-US" sz="3000" dirty="0" smtClean="0">
                <a:solidFill>
                  <a:schemeClr val="bg1"/>
                </a:solidFill>
              </a:rPr>
              <a:t>............... 100%</a:t>
            </a:r>
            <a:endParaRPr lang="en-US" sz="3000" dirty="0">
              <a:solidFill>
                <a:schemeClr val="bg1"/>
              </a:solidFill>
            </a:endParaRPr>
          </a:p>
          <a:p>
            <a:pPr>
              <a:buFont typeface="Wingdings" pitchFamily="2" charset="2"/>
              <a:buChar char="v"/>
            </a:pPr>
            <a:endParaRPr lang="en-US" dirty="0" smtClean="0">
              <a:solidFill>
                <a:schemeClr val="bg1"/>
              </a:solidFill>
            </a:endParaRPr>
          </a:p>
          <a:p>
            <a:pPr>
              <a:buFont typeface="Wingdings" pitchFamily="2" charset="2"/>
              <a:buChar char="v"/>
            </a:pPr>
            <a:endParaRPr 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ARRA</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chemeClr val="bg1"/>
                </a:solidFill>
              </a:rPr>
              <a:t>American Recovery and Reinvestment Act (ARRA), Sec. 410</a:t>
            </a:r>
          </a:p>
          <a:p>
            <a:pPr>
              <a:buFont typeface="Wingdings" pitchFamily="2" charset="2"/>
              <a:buChar char="v"/>
            </a:pPr>
            <a:r>
              <a:rPr lang="en-US" dirty="0" smtClean="0">
                <a:solidFill>
                  <a:schemeClr val="bg1"/>
                </a:solidFill>
              </a:rPr>
              <a:t>As a condition of receiving some State Energy Program funds under ARRA, states and local governments are require to implement a building energy code for commercial buildings that meets or exceeds 90.1-2007 and develop a plan to achieve compliance with the code within 8 years in at least 90% of new and renovated space.</a:t>
            </a:r>
          </a:p>
          <a:p>
            <a:endParaRPr lang="en-US" dirty="0" smtClean="0">
              <a:solidFill>
                <a:schemeClr val="bg1"/>
              </a:solidFill>
            </a:endParaRPr>
          </a:p>
          <a:p>
            <a:pPr>
              <a:buNone/>
            </a:pPr>
            <a:r>
              <a:rPr lang="en-US" dirty="0" smtClean="0">
                <a:solidFill>
                  <a:schemeClr val="bg1"/>
                </a:solidFill>
              </a:rPr>
              <a:t>What’s going on now?</a:t>
            </a:r>
          </a:p>
          <a:p>
            <a:pPr>
              <a:buFont typeface="Wingdings" pitchFamily="2" charset="2"/>
              <a:buChar char="v"/>
            </a:pPr>
            <a:r>
              <a:rPr lang="en-US" dirty="0" smtClean="0">
                <a:solidFill>
                  <a:schemeClr val="bg1"/>
                </a:solidFill>
              </a:rPr>
              <a:t>All 50 states have provided certification that they will comply with these requirements.</a:t>
            </a:r>
          </a:p>
          <a:p>
            <a:endParaRPr lang="en-US" dirty="0" smtClean="0">
              <a:solidFill>
                <a:schemeClr val="bg1"/>
              </a:solidFill>
            </a:endParaRPr>
          </a:p>
          <a:p>
            <a:endParaRPr lang="en-U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chemeClr val="bg1"/>
                </a:solidFill>
                <a:effectLst>
                  <a:outerShdw blurRad="38100" dist="38100" dir="2700000" algn="tl">
                    <a:srgbClr val="000000">
                      <a:alpha val="43137"/>
                    </a:srgbClr>
                  </a:outerShdw>
                </a:effectLst>
              </a:rPr>
              <a:t>ARRA</a:t>
            </a:r>
            <a:endParaRPr lang="en-US" dirty="0"/>
          </a:p>
        </p:txBody>
      </p:sp>
      <p:sp>
        <p:nvSpPr>
          <p:cNvPr id="3" name="Content Placeholder 2"/>
          <p:cNvSpPr>
            <a:spLocks noGrp="1"/>
          </p:cNvSpPr>
          <p:nvPr>
            <p:ph idx="1"/>
          </p:nvPr>
        </p:nvSpPr>
        <p:spPr>
          <a:xfrm>
            <a:off x="457200" y="762000"/>
            <a:ext cx="8229600" cy="5791200"/>
          </a:xfrm>
        </p:spPr>
        <p:txBody>
          <a:bodyPr>
            <a:normAutofit fontScale="55000" lnSpcReduction="20000"/>
          </a:bodyPr>
          <a:lstStyle/>
          <a:p>
            <a:pPr fontAlgn="base">
              <a:buFont typeface="Wingdings" pitchFamily="2" charset="2"/>
              <a:buChar char="v"/>
            </a:pPr>
            <a:r>
              <a:rPr lang="en-US" sz="4200" dirty="0" smtClean="0">
                <a:solidFill>
                  <a:schemeClr val="bg1"/>
                </a:solidFill>
              </a:rPr>
              <a:t>The Department of Energy's Building Energy Codes project (BEC) released a Request for Proposals in August, 2010, for states and territories for activities related to the adoption of and compliance with the most current building energy codes. The primary purpose is to advance state building energy codes to the efficiency levels in today's model codes.</a:t>
            </a:r>
          </a:p>
          <a:p>
            <a:pPr fontAlgn="base">
              <a:buNone/>
            </a:pPr>
            <a:endParaRPr lang="en-US" sz="4200" dirty="0" smtClean="0">
              <a:solidFill>
                <a:schemeClr val="bg1"/>
              </a:solidFill>
            </a:endParaRPr>
          </a:p>
          <a:p>
            <a:pPr fontAlgn="base">
              <a:buFont typeface="Wingdings" pitchFamily="2" charset="2"/>
              <a:buChar char="v"/>
            </a:pPr>
            <a:r>
              <a:rPr lang="en-US" sz="4200" dirty="0" smtClean="0">
                <a:solidFill>
                  <a:schemeClr val="bg1"/>
                </a:solidFill>
              </a:rPr>
              <a:t>A total of $7 million has been awarded to 24 states:</a:t>
            </a:r>
          </a:p>
          <a:p>
            <a:pPr>
              <a:buNone/>
            </a:pPr>
            <a:r>
              <a:rPr lang="en-US" sz="4200" b="1" dirty="0" smtClean="0">
                <a:solidFill>
                  <a:schemeClr val="bg1"/>
                </a:solidFill>
              </a:rPr>
              <a:t>     Alabama   Idaho   Massachusetts   Montana   New Mexico</a:t>
            </a:r>
          </a:p>
          <a:p>
            <a:pPr>
              <a:buNone/>
            </a:pPr>
            <a:r>
              <a:rPr lang="en-US" sz="4200" b="1" dirty="0" smtClean="0">
                <a:solidFill>
                  <a:schemeClr val="bg1"/>
                </a:solidFill>
              </a:rPr>
              <a:t>	Utah   Arizona   Illinois   Michigan   Nebraska   North Carolina  </a:t>
            </a:r>
          </a:p>
          <a:p>
            <a:pPr>
              <a:buNone/>
            </a:pPr>
            <a:r>
              <a:rPr lang="en-US" sz="4200" b="1" dirty="0" smtClean="0">
                <a:solidFill>
                  <a:schemeClr val="bg1"/>
                </a:solidFill>
              </a:rPr>
              <a:t>	Virginia   Colorado   Kentucky   Mississippi   Nevada   South </a:t>
            </a:r>
          </a:p>
          <a:p>
            <a:pPr>
              <a:buNone/>
            </a:pPr>
            <a:r>
              <a:rPr lang="en-US" sz="4200" b="1" dirty="0" smtClean="0">
                <a:solidFill>
                  <a:schemeClr val="bg1"/>
                </a:solidFill>
              </a:rPr>
              <a:t>	Carolina   Washington   Georgia   Maine   Missouri   New Jersey  </a:t>
            </a:r>
          </a:p>
          <a:p>
            <a:pPr>
              <a:buNone/>
            </a:pPr>
            <a:r>
              <a:rPr lang="en-US" sz="4200" b="1" dirty="0" smtClean="0">
                <a:solidFill>
                  <a:schemeClr val="bg1"/>
                </a:solidFill>
              </a:rPr>
              <a:t>	Texas   Wisconsin</a:t>
            </a:r>
          </a:p>
          <a:p>
            <a:pPr>
              <a:buNone/>
            </a:pPr>
            <a:endParaRPr lang="en-US" sz="4200" b="1" dirty="0" smtClean="0">
              <a:solidFill>
                <a:schemeClr val="bg1"/>
              </a:solidFill>
            </a:endParaRPr>
          </a:p>
          <a:p>
            <a:pPr>
              <a:buFont typeface="Wingdings" pitchFamily="2" charset="2"/>
              <a:buChar char="v"/>
            </a:pPr>
            <a:r>
              <a:rPr lang="en-US" sz="4200" dirty="0" smtClean="0">
                <a:solidFill>
                  <a:schemeClr val="bg1"/>
                </a:solidFill>
              </a:rPr>
              <a:t>All activities will be completed by June 30, 2011. Results of the projects will be made available publicly.</a:t>
            </a:r>
            <a:r>
              <a:rPr lang="en-US" dirty="0" smtClean="0"/>
              <a:t/>
            </a:r>
            <a:br>
              <a:rPr lang="en-US" dirty="0" smtClean="0"/>
            </a:br>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Federal Buildings Personnel Training Act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53000"/>
          </a:xfrm>
        </p:spPr>
        <p:txBody>
          <a:bodyPr>
            <a:noAutofit/>
          </a:bodyPr>
          <a:lstStyle/>
          <a:p>
            <a:pPr marL="0" indent="0">
              <a:buNone/>
            </a:pPr>
            <a:r>
              <a:rPr lang="en-US" sz="2200" dirty="0" smtClean="0">
                <a:solidFill>
                  <a:schemeClr val="bg1"/>
                </a:solidFill>
              </a:rPr>
              <a:t>New Federal Law! ASHRAE helped lead a coalition of technical societies in support of this bill.</a:t>
            </a:r>
          </a:p>
          <a:p>
            <a:pPr>
              <a:buFont typeface="Wingdings" pitchFamily="2" charset="2"/>
              <a:buChar char="v"/>
            </a:pPr>
            <a:r>
              <a:rPr lang="en-US" sz="2200" dirty="0" smtClean="0">
                <a:solidFill>
                  <a:schemeClr val="bg1"/>
                </a:solidFill>
              </a:rPr>
              <a:t>Introduced by Representatives Carnahan (D-MO), Biggert (R-IL), and Norton (D-DC), and Senators Carper (D-DE) and Collins (R-ME)</a:t>
            </a:r>
          </a:p>
          <a:p>
            <a:pPr>
              <a:buFont typeface="Wingdings" pitchFamily="2" charset="2"/>
              <a:buChar char="v"/>
            </a:pPr>
            <a:endParaRPr lang="en-US" sz="500" dirty="0" smtClean="0">
              <a:solidFill>
                <a:schemeClr val="bg1"/>
              </a:solidFill>
            </a:endParaRPr>
          </a:p>
          <a:p>
            <a:pPr>
              <a:buFont typeface="Wingdings" pitchFamily="2" charset="2"/>
              <a:buChar char="v"/>
            </a:pPr>
            <a:r>
              <a:rPr lang="en-US" sz="2200" dirty="0" smtClean="0">
                <a:solidFill>
                  <a:schemeClr val="bg1"/>
                </a:solidFill>
              </a:rPr>
              <a:t>Requires the General Service Administration (GSA) to identify the core competencies necessary for federal personnel performing building operations and maintenance, energy management, sustainability, water efficiency, safety, and building performance measures</a:t>
            </a:r>
          </a:p>
          <a:p>
            <a:pPr>
              <a:buFont typeface="Wingdings" pitchFamily="2" charset="2"/>
              <a:buChar char="v"/>
            </a:pPr>
            <a:endParaRPr lang="en-US" sz="500" dirty="0" smtClean="0">
              <a:solidFill>
                <a:schemeClr val="bg1"/>
              </a:solidFill>
            </a:endParaRPr>
          </a:p>
          <a:p>
            <a:pPr>
              <a:buFont typeface="Wingdings" pitchFamily="2" charset="2"/>
              <a:buChar char="v"/>
            </a:pPr>
            <a:r>
              <a:rPr lang="en-US" sz="2200" dirty="0" smtClean="0">
                <a:solidFill>
                  <a:schemeClr val="bg1"/>
                </a:solidFill>
              </a:rPr>
              <a:t>Requires the GSA to work with relevant professional societies, industry associations, and others to develop a recommended curriculum relating to facility management and the operation of high-performance buildings</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Federal Buildings Personnel Training Act  (cont.)</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v"/>
            </a:pPr>
            <a:r>
              <a:rPr lang="en-US" dirty="0" smtClean="0">
                <a:solidFill>
                  <a:schemeClr val="bg1"/>
                </a:solidFill>
              </a:rPr>
              <a:t>Requires GSA to work with relevant professional societies, industry associations, and others to develop a course, certification, degree, license, or registration to demonstrate each core competency, and for ongoing training</a:t>
            </a:r>
          </a:p>
          <a:p>
            <a:pPr>
              <a:buFont typeface="Wingdings" pitchFamily="2" charset="2"/>
              <a:buChar char="v"/>
            </a:pPr>
            <a:endParaRPr lang="en-US" sz="1500" dirty="0" smtClean="0">
              <a:solidFill>
                <a:schemeClr val="bg1"/>
              </a:solidFill>
            </a:endParaRPr>
          </a:p>
          <a:p>
            <a:pPr>
              <a:buFont typeface="Wingdings" pitchFamily="2" charset="2"/>
              <a:buChar char="v"/>
            </a:pPr>
            <a:r>
              <a:rPr lang="en-US" dirty="0" smtClean="0">
                <a:solidFill>
                  <a:schemeClr val="bg1"/>
                </a:solidFill>
              </a:rPr>
              <a:t>Requires relevant federal personnel to demonstrate competency in the core areas through certification, licensure, etc. </a:t>
            </a:r>
          </a:p>
          <a:p>
            <a:pPr>
              <a:buFont typeface="Wingdings" pitchFamily="2" charset="2"/>
              <a:buChar char="v"/>
            </a:pPr>
            <a:endParaRPr lang="en-US" sz="1500" dirty="0" smtClean="0">
              <a:solidFill>
                <a:schemeClr val="bg1"/>
              </a:solidFill>
            </a:endParaRPr>
          </a:p>
          <a:p>
            <a:pPr>
              <a:buFont typeface="Wingdings" pitchFamily="2" charset="2"/>
              <a:buChar char="v"/>
            </a:pPr>
            <a:r>
              <a:rPr lang="en-US" dirty="0" smtClean="0">
                <a:solidFill>
                  <a:schemeClr val="bg1"/>
                </a:solidFill>
              </a:rPr>
              <a:t>Requirements of this bill would apply to non-federal personal performing building operations and maintenance, energy management, safety, and design functions under a contract with a federal department or agency</a:t>
            </a:r>
          </a:p>
          <a:p>
            <a:pPr>
              <a:buNone/>
            </a:pPr>
            <a:endParaRPr lang="en-US" dirty="0" smtClean="0">
              <a:solidFill>
                <a:schemeClr val="bg1"/>
              </a:solidFill>
            </a:endParaRPr>
          </a:p>
          <a:p>
            <a:endParaRPr lang="en-US"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1960</Words>
  <Application>Microsoft Office PowerPoint</Application>
  <PresentationFormat>On-screen Show (4:3)</PresentationFormat>
  <Paragraphs>312</Paragraphs>
  <Slides>42</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Office Theme</vt:lpstr>
      <vt:lpstr>Custom Design</vt:lpstr>
      <vt:lpstr>Worksheet</vt:lpstr>
      <vt:lpstr>ASHRAE  Government Affairs: Technical Expertise to Policymakers</vt:lpstr>
      <vt:lpstr>Federal Requirements and Laws to Know</vt:lpstr>
      <vt:lpstr>Federal Requirements</vt:lpstr>
      <vt:lpstr>Current State Adoptions of 90.1</vt:lpstr>
      <vt:lpstr>Federal Requirements</vt:lpstr>
      <vt:lpstr>ARRA</vt:lpstr>
      <vt:lpstr>ARRA</vt:lpstr>
      <vt:lpstr>Federal Buildings Personnel Training Act </vt:lpstr>
      <vt:lpstr>Federal Buildings Personnel Training Act  (cont.)</vt:lpstr>
      <vt:lpstr>Federal Energy Legislation to Know from the Last (111th) Congress</vt:lpstr>
      <vt:lpstr>Slide 11</vt:lpstr>
      <vt:lpstr>Election Results</vt:lpstr>
      <vt:lpstr>Election Results</vt:lpstr>
      <vt:lpstr>What do the elections mean to us?</vt:lpstr>
      <vt:lpstr>Where Will Most of the Action Be in 2011?</vt:lpstr>
      <vt:lpstr>In the Federal Agencies and at the State and Local Levels…</vt:lpstr>
      <vt:lpstr>Advocacy at the chapter level is encouraged.</vt:lpstr>
      <vt:lpstr>DOE Top Priorities</vt:lpstr>
      <vt:lpstr>DOE’s Top Priorities</vt:lpstr>
      <vt:lpstr>ASHRAE’s Advocacy Priorities</vt:lpstr>
      <vt:lpstr>Slide 21</vt:lpstr>
      <vt:lpstr>ASHRAE DC Office 2010 Activities</vt:lpstr>
      <vt:lpstr>Participation in Coalitions</vt:lpstr>
      <vt:lpstr>Participation in Coalitions</vt:lpstr>
      <vt:lpstr>Slide 25</vt:lpstr>
      <vt:lpstr>High-Performance Building Congressional Caucus</vt:lpstr>
      <vt:lpstr>Workshops/Symposia/Meetings</vt:lpstr>
      <vt:lpstr>Workshops/Symposia/Meetings</vt:lpstr>
      <vt:lpstr>Slide 29</vt:lpstr>
      <vt:lpstr>Additional Washington Office Activities</vt:lpstr>
      <vt:lpstr>Advocacy Tools</vt:lpstr>
      <vt:lpstr>Advocacy Tools</vt:lpstr>
      <vt:lpstr>Advocacy Tools</vt:lpstr>
      <vt:lpstr>Advocacy Tools</vt:lpstr>
      <vt:lpstr>Opportunities for Individual Member Participation</vt:lpstr>
      <vt:lpstr>Opportunities for Individual Member Participation</vt:lpstr>
      <vt:lpstr>ASHRAE/DOE Fellowship</vt:lpstr>
      <vt:lpstr>Internship</vt:lpstr>
      <vt:lpstr>Government Activities and ASHRAE Chapters</vt:lpstr>
      <vt:lpstr>Government Activities and ASHRAE Chapters</vt:lpstr>
      <vt:lpstr>Government Activities and ASHRAE Chapters (cont.)</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mames</dc:creator>
  <cp:lastModifiedBy>mames</cp:lastModifiedBy>
  <cp:revision>86</cp:revision>
  <dcterms:created xsi:type="dcterms:W3CDTF">2010-12-06T19:34:19Z</dcterms:created>
  <dcterms:modified xsi:type="dcterms:W3CDTF">2011-02-08T11:27:22Z</dcterms:modified>
</cp:coreProperties>
</file>